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18"/>
  </p:notesMasterIdLst>
  <p:handoutMasterIdLst>
    <p:handoutMasterId r:id="rId19"/>
  </p:handoutMasterIdLst>
  <p:sldIdLst>
    <p:sldId id="311" r:id="rId2"/>
    <p:sldId id="310" r:id="rId3"/>
    <p:sldId id="320" r:id="rId4"/>
    <p:sldId id="328" r:id="rId5"/>
    <p:sldId id="314" r:id="rId6"/>
    <p:sldId id="327" r:id="rId7"/>
    <p:sldId id="333" r:id="rId8"/>
    <p:sldId id="321" r:id="rId9"/>
    <p:sldId id="334" r:id="rId10"/>
    <p:sldId id="336" r:id="rId11"/>
    <p:sldId id="335" r:id="rId12"/>
    <p:sldId id="330" r:id="rId13"/>
    <p:sldId id="331" r:id="rId14"/>
    <p:sldId id="332" r:id="rId15"/>
    <p:sldId id="326" r:id="rId16"/>
    <p:sldId id="319" r:id="rId17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110000"/>
      </a:lnSpc>
      <a:spcBef>
        <a:spcPct val="20000"/>
      </a:spcBef>
      <a:spcAft>
        <a:spcPct val="0"/>
      </a:spcAft>
      <a:buChar char="•"/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har char="•"/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har char="•"/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har char="•"/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har char="•"/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rgbClr val="FFFFCC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6">
          <p15:clr>
            <a:srgbClr val="A4A3A4"/>
          </p15:clr>
        </p15:guide>
        <p15:guide id="2" pos="28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3"/>
    <a:srgbClr val="FFB8E3"/>
    <a:srgbClr val="E3CEE3"/>
    <a:srgbClr val="E39FE3"/>
    <a:srgbClr val="EBFFAD"/>
    <a:srgbClr val="E9E9BF"/>
    <a:srgbClr val="EEEFC1"/>
    <a:srgbClr val="EAC7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018" autoAdjust="0"/>
  </p:normalViewPr>
  <p:slideViewPr>
    <p:cSldViewPr snapToGrid="0">
      <p:cViewPr varScale="1">
        <p:scale>
          <a:sx n="52" d="100"/>
          <a:sy n="52" d="100"/>
        </p:scale>
        <p:origin x="582" y="84"/>
      </p:cViewPr>
      <p:guideLst>
        <p:guide orient="horz" pos="3956"/>
        <p:guide pos="2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177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E8D872-0970-7F41-9235-898AAC2B2F21}" type="doc">
      <dgm:prSet loTypeId="urn:microsoft.com/office/officeart/2005/8/layout/vProcess5" loCatId="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446B3F2-042D-CE40-BF72-F50B92A1FD0D}">
      <dgm:prSet custT="1"/>
      <dgm:spPr/>
      <dgm:t>
        <a:bodyPr/>
        <a:lstStyle/>
        <a:p>
          <a:pPr marL="0" indent="0" algn="l" rtl="0"/>
          <a:r>
            <a:rPr lang="en-US" sz="3200" b="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Brainstorm research IDEAS</a:t>
          </a:r>
          <a:endParaRPr lang="en-US" sz="3200" b="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C98647E9-742E-014F-A389-5D3F0BBA7CA4}" type="parTrans" cxnId="{9AE18308-6EF2-9E49-87A7-8EA5D4682E5B}">
      <dgm:prSet/>
      <dgm:spPr/>
      <dgm:t>
        <a:bodyPr/>
        <a:lstStyle/>
        <a:p>
          <a:pPr algn="l"/>
          <a:endParaRPr lang="en-US" sz="28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E4638CDD-9611-244B-8640-6167A10D3292}" type="sibTrans" cxnId="{9AE18308-6EF2-9E49-87A7-8EA5D4682E5B}">
      <dgm:prSet custT="1"/>
      <dgm:spPr/>
      <dgm:t>
        <a:bodyPr/>
        <a:lstStyle/>
        <a:p>
          <a:pPr algn="l"/>
          <a:endParaRPr lang="en-US" sz="36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9B448497-2C85-4F42-A3B4-600B9C9D0658}">
      <dgm:prSet custT="1"/>
      <dgm:spPr/>
      <dgm:t>
        <a:bodyPr/>
        <a:lstStyle/>
        <a:p>
          <a:pPr marL="0" indent="0" algn="l"/>
          <a:r>
            <a:rPr lang="en-US" sz="3200" b="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Search for REFERENCES</a:t>
          </a:r>
          <a:endParaRPr lang="en-US" sz="3200" b="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30100F6E-9B01-3948-9E0A-81ABEEA6E297}" type="parTrans" cxnId="{129738D3-EE99-9E4D-8FEC-4F699E0A132D}">
      <dgm:prSet/>
      <dgm:spPr/>
      <dgm:t>
        <a:bodyPr/>
        <a:lstStyle/>
        <a:p>
          <a:pPr algn="l"/>
          <a:endParaRPr lang="en-US" sz="28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CF44245E-BE95-394A-9491-5317D7716476}" type="sibTrans" cxnId="{129738D3-EE99-9E4D-8FEC-4F699E0A132D}">
      <dgm:prSet custT="1"/>
      <dgm:spPr/>
      <dgm:t>
        <a:bodyPr/>
        <a:lstStyle/>
        <a:p>
          <a:pPr algn="l"/>
          <a:endParaRPr lang="en-US" sz="36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0BF52F8A-3637-9B4F-81B8-4CEABF99149A}">
      <dgm:prSet custT="1"/>
      <dgm:spPr/>
      <dgm:t>
        <a:bodyPr rIns="0"/>
        <a:lstStyle/>
        <a:p>
          <a:pPr marL="0" indent="0" algn="l" rtl="0"/>
          <a:r>
            <a:rPr lang="en-US" sz="3200" b="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Prepare an OUTLINE</a:t>
          </a:r>
          <a:endParaRPr lang="en-US" sz="3200" b="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00B8639B-9DAF-4341-8F6B-DA685654A907}" type="parTrans" cxnId="{3DD442C6-FDEB-EE46-A4DE-1BD1EB4B7916}">
      <dgm:prSet/>
      <dgm:spPr/>
      <dgm:t>
        <a:bodyPr/>
        <a:lstStyle/>
        <a:p>
          <a:pPr algn="l"/>
          <a:endParaRPr lang="en-US" sz="28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57453623-800D-E549-B7EA-3ED797143433}" type="sibTrans" cxnId="{3DD442C6-FDEB-EE46-A4DE-1BD1EB4B7916}">
      <dgm:prSet custT="1"/>
      <dgm:spPr/>
      <dgm:t>
        <a:bodyPr/>
        <a:lstStyle/>
        <a:p>
          <a:pPr algn="l"/>
          <a:endParaRPr lang="en-US" sz="36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C6891100-E2A2-5F4F-ACA3-A456BB82754E}">
      <dgm:prSet custT="1"/>
      <dgm:spPr/>
      <dgm:t>
        <a:bodyPr/>
        <a:lstStyle/>
        <a:p>
          <a:pPr marL="0" indent="0" algn="l" rtl="0"/>
          <a:r>
            <a:rPr lang="en-US" sz="3200" b="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Fill in TRANSITIONS</a:t>
          </a:r>
          <a:endParaRPr lang="en-US" sz="3200" b="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3DE71FA7-8375-9F46-9012-05285F1C4505}" type="parTrans" cxnId="{B3F523CB-B46E-BB45-93EB-E1380C80796F}">
      <dgm:prSet/>
      <dgm:spPr/>
      <dgm:t>
        <a:bodyPr/>
        <a:lstStyle/>
        <a:p>
          <a:pPr algn="l"/>
          <a:endParaRPr lang="en-US" sz="28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582FA740-472F-A94D-A33A-0B75A9A68D19}" type="sibTrans" cxnId="{B3F523CB-B46E-BB45-93EB-E1380C80796F}">
      <dgm:prSet/>
      <dgm:spPr/>
      <dgm:t>
        <a:bodyPr/>
        <a:lstStyle/>
        <a:p>
          <a:pPr algn="l"/>
          <a:endParaRPr lang="en-US" sz="2800" b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gm:t>
    </dgm:pt>
    <dgm:pt modelId="{F7B42A5D-75F1-D94A-8F1A-3A9549893A2A}">
      <dgm:prSet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b="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Evaluate FEASIBILITY</a:t>
          </a:r>
        </a:p>
      </dgm:t>
    </dgm:pt>
    <dgm:pt modelId="{3BB2E61E-CFFB-BF44-B7B4-EA4F85FFE4EE}" type="parTrans" cxnId="{8486C782-B7A4-5F4F-A807-7603F574DE4E}">
      <dgm:prSet/>
      <dgm:spPr/>
      <dgm:t>
        <a:bodyPr/>
        <a:lstStyle/>
        <a:p>
          <a:pPr algn="l"/>
          <a:endParaRPr lang="en-US" sz="2800" b="0"/>
        </a:p>
      </dgm:t>
    </dgm:pt>
    <dgm:pt modelId="{15BAE595-583D-9845-94B1-3EBED4F449B6}" type="sibTrans" cxnId="{8486C782-B7A4-5F4F-A807-7603F574DE4E}">
      <dgm:prSet custT="1"/>
      <dgm:spPr/>
      <dgm:t>
        <a:bodyPr/>
        <a:lstStyle/>
        <a:p>
          <a:pPr algn="l"/>
          <a:endParaRPr lang="en-US" sz="3600" b="0"/>
        </a:p>
      </dgm:t>
    </dgm:pt>
    <dgm:pt modelId="{D47ED1A1-68E5-EB49-A2B7-F801B71C336E}" type="pres">
      <dgm:prSet presAssocID="{93E8D872-0970-7F41-9235-898AAC2B2F2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F729B-740D-644D-AEA8-D8852C81D73C}" type="pres">
      <dgm:prSet presAssocID="{93E8D872-0970-7F41-9235-898AAC2B2F21}" presName="dummyMaxCanvas" presStyleCnt="0">
        <dgm:presLayoutVars/>
      </dgm:prSet>
      <dgm:spPr/>
    </dgm:pt>
    <dgm:pt modelId="{F262F034-74E0-464E-A776-D10478BC7E31}" type="pres">
      <dgm:prSet presAssocID="{93E8D872-0970-7F41-9235-898AAC2B2F2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90CD18-8CE8-0740-9C27-28396593A434}" type="pres">
      <dgm:prSet presAssocID="{93E8D872-0970-7F41-9235-898AAC2B2F2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4FA23-BBE7-0445-8358-20253405CFF0}" type="pres">
      <dgm:prSet presAssocID="{93E8D872-0970-7F41-9235-898AAC2B2F2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AF44D-F7BA-E241-B05D-6198F7A0B5B6}" type="pres">
      <dgm:prSet presAssocID="{93E8D872-0970-7F41-9235-898AAC2B2F2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E38E1E-AC09-7E4C-A644-8491EC42596D}" type="pres">
      <dgm:prSet presAssocID="{93E8D872-0970-7F41-9235-898AAC2B2F2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FE7EB-46BE-074E-B714-EC46B7B041C2}" type="pres">
      <dgm:prSet presAssocID="{93E8D872-0970-7F41-9235-898AAC2B2F2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799AC-4BBD-784E-A3D8-E7C02571D27B}" type="pres">
      <dgm:prSet presAssocID="{93E8D872-0970-7F41-9235-898AAC2B2F2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5B31F9-2A23-804D-AF88-1E546312BC60}" type="pres">
      <dgm:prSet presAssocID="{93E8D872-0970-7F41-9235-898AAC2B2F2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82154-EF39-1242-93BE-3A67DE20B56F}" type="pres">
      <dgm:prSet presAssocID="{93E8D872-0970-7F41-9235-898AAC2B2F2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75D063-ACBB-1243-9689-5ED8A3CA3ED5}" type="pres">
      <dgm:prSet presAssocID="{93E8D872-0970-7F41-9235-898AAC2B2F2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7CF7D5-8A49-A240-B72F-7A24E68CC4BA}" type="pres">
      <dgm:prSet presAssocID="{93E8D872-0970-7F41-9235-898AAC2B2F2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32221-D70F-3246-8AB1-36BF6AF8F3C5}" type="pres">
      <dgm:prSet presAssocID="{93E8D872-0970-7F41-9235-898AAC2B2F2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94B7A6-1230-DA4E-8C23-D1354070D6DB}" type="pres">
      <dgm:prSet presAssocID="{93E8D872-0970-7F41-9235-898AAC2B2F2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EEE34-FE17-F746-95A7-F49585A5A49B}" type="pres">
      <dgm:prSet presAssocID="{93E8D872-0970-7F41-9235-898AAC2B2F2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9738D3-EE99-9E4D-8FEC-4F699E0A132D}" srcId="{93E8D872-0970-7F41-9235-898AAC2B2F21}" destId="{9B448497-2C85-4F42-A3B4-600B9C9D0658}" srcOrd="2" destOrd="0" parTransId="{30100F6E-9B01-3948-9E0A-81ABEEA6E297}" sibTransId="{CF44245E-BE95-394A-9491-5317D7716476}"/>
    <dgm:cxn modelId="{95495149-6EA3-BD44-A531-A0782F5EDBB9}" type="presOf" srcId="{15BAE595-583D-9845-94B1-3EBED4F449B6}" destId="{6D8799AC-4BBD-784E-A3D8-E7C02571D27B}" srcOrd="0" destOrd="0" presId="urn:microsoft.com/office/officeart/2005/8/layout/vProcess5"/>
    <dgm:cxn modelId="{642B4880-6797-DA49-B4DD-06E20F59D297}" type="presOf" srcId="{F7B42A5D-75F1-D94A-8F1A-3A9549893A2A}" destId="{677CF7D5-8A49-A240-B72F-7A24E68CC4BA}" srcOrd="1" destOrd="0" presId="urn:microsoft.com/office/officeart/2005/8/layout/vProcess5"/>
    <dgm:cxn modelId="{B061EC4C-A1C1-FF44-A457-C66C1903AF8B}" type="presOf" srcId="{0BF52F8A-3637-9B4F-81B8-4CEABF99149A}" destId="{8FEAF44D-F7BA-E241-B05D-6198F7A0B5B6}" srcOrd="0" destOrd="0" presId="urn:microsoft.com/office/officeart/2005/8/layout/vProcess5"/>
    <dgm:cxn modelId="{5C53E0A8-6BF3-E544-8C16-A04012EAFBFB}" type="presOf" srcId="{0BF52F8A-3637-9B4F-81B8-4CEABF99149A}" destId="{4694B7A6-1230-DA4E-8C23-D1354070D6DB}" srcOrd="1" destOrd="0" presId="urn:microsoft.com/office/officeart/2005/8/layout/vProcess5"/>
    <dgm:cxn modelId="{81BE52B7-EB59-B543-B856-473EDBBF8B3B}" type="presOf" srcId="{C446B3F2-042D-CE40-BF72-F50B92A1FD0D}" destId="{1575D063-ACBB-1243-9689-5ED8A3CA3ED5}" srcOrd="1" destOrd="0" presId="urn:microsoft.com/office/officeart/2005/8/layout/vProcess5"/>
    <dgm:cxn modelId="{A017516E-A6C1-794B-AC95-A08E35712D08}" type="presOf" srcId="{C6891100-E2A2-5F4F-ACA3-A456BB82754E}" destId="{B2E38E1E-AC09-7E4C-A644-8491EC42596D}" srcOrd="0" destOrd="0" presId="urn:microsoft.com/office/officeart/2005/8/layout/vProcess5"/>
    <dgm:cxn modelId="{BA983381-5850-B94B-A098-8B4DEEF6ED07}" type="presOf" srcId="{93E8D872-0970-7F41-9235-898AAC2B2F21}" destId="{D47ED1A1-68E5-EB49-A2B7-F801B71C336E}" srcOrd="0" destOrd="0" presId="urn:microsoft.com/office/officeart/2005/8/layout/vProcess5"/>
    <dgm:cxn modelId="{BC95DB18-DCD1-5C47-B8C5-BA9C2A13A226}" type="presOf" srcId="{9B448497-2C85-4F42-A3B4-600B9C9D0658}" destId="{C004FA23-BBE7-0445-8358-20253405CFF0}" srcOrd="0" destOrd="0" presId="urn:microsoft.com/office/officeart/2005/8/layout/vProcess5"/>
    <dgm:cxn modelId="{08AE95F1-3D41-3E49-8807-E1C380BC54A9}" type="presOf" srcId="{CF44245E-BE95-394A-9491-5317D7716476}" destId="{E75B31F9-2A23-804D-AF88-1E546312BC60}" srcOrd="0" destOrd="0" presId="urn:microsoft.com/office/officeart/2005/8/layout/vProcess5"/>
    <dgm:cxn modelId="{9AE18308-6EF2-9E49-87A7-8EA5D4682E5B}" srcId="{93E8D872-0970-7F41-9235-898AAC2B2F21}" destId="{C446B3F2-042D-CE40-BF72-F50B92A1FD0D}" srcOrd="0" destOrd="0" parTransId="{C98647E9-742E-014F-A389-5D3F0BBA7CA4}" sibTransId="{E4638CDD-9611-244B-8640-6167A10D3292}"/>
    <dgm:cxn modelId="{01E31C21-4BB1-AE45-A72D-E5BFEFEF1E28}" type="presOf" srcId="{C446B3F2-042D-CE40-BF72-F50B92A1FD0D}" destId="{F262F034-74E0-464E-A776-D10478BC7E31}" srcOrd="0" destOrd="0" presId="urn:microsoft.com/office/officeart/2005/8/layout/vProcess5"/>
    <dgm:cxn modelId="{88850672-7BF6-0B40-A796-535C6F2A40DB}" type="presOf" srcId="{F7B42A5D-75F1-D94A-8F1A-3A9549893A2A}" destId="{7590CD18-8CE8-0740-9C27-28396593A434}" srcOrd="0" destOrd="0" presId="urn:microsoft.com/office/officeart/2005/8/layout/vProcess5"/>
    <dgm:cxn modelId="{CAC2E9A5-7DE5-E64D-9263-A9103276D761}" type="presOf" srcId="{57453623-800D-E549-B7EA-3ED797143433}" destId="{E2982154-EF39-1242-93BE-3A67DE20B56F}" srcOrd="0" destOrd="0" presId="urn:microsoft.com/office/officeart/2005/8/layout/vProcess5"/>
    <dgm:cxn modelId="{B3F523CB-B46E-BB45-93EB-E1380C80796F}" srcId="{93E8D872-0970-7F41-9235-898AAC2B2F21}" destId="{C6891100-E2A2-5F4F-ACA3-A456BB82754E}" srcOrd="4" destOrd="0" parTransId="{3DE71FA7-8375-9F46-9012-05285F1C4505}" sibTransId="{582FA740-472F-A94D-A33A-0B75A9A68D19}"/>
    <dgm:cxn modelId="{D7BD7B4B-74FF-9641-B427-46F32EF88400}" type="presOf" srcId="{E4638CDD-9611-244B-8640-6167A10D3292}" destId="{357FE7EB-46BE-074E-B714-EC46B7B041C2}" srcOrd="0" destOrd="0" presId="urn:microsoft.com/office/officeart/2005/8/layout/vProcess5"/>
    <dgm:cxn modelId="{0DA3C1D2-9E7A-5643-BDDE-5FCEAB137D03}" type="presOf" srcId="{C6891100-E2A2-5F4F-ACA3-A456BB82754E}" destId="{991EEE34-FE17-F746-95A7-F49585A5A49B}" srcOrd="1" destOrd="0" presId="urn:microsoft.com/office/officeart/2005/8/layout/vProcess5"/>
    <dgm:cxn modelId="{8486C782-B7A4-5F4F-A807-7603F574DE4E}" srcId="{93E8D872-0970-7F41-9235-898AAC2B2F21}" destId="{F7B42A5D-75F1-D94A-8F1A-3A9549893A2A}" srcOrd="1" destOrd="0" parTransId="{3BB2E61E-CFFB-BF44-B7B4-EA4F85FFE4EE}" sibTransId="{15BAE595-583D-9845-94B1-3EBED4F449B6}"/>
    <dgm:cxn modelId="{3DD442C6-FDEB-EE46-A4DE-1BD1EB4B7916}" srcId="{93E8D872-0970-7F41-9235-898AAC2B2F21}" destId="{0BF52F8A-3637-9B4F-81B8-4CEABF99149A}" srcOrd="3" destOrd="0" parTransId="{00B8639B-9DAF-4341-8F6B-DA685654A907}" sibTransId="{57453623-800D-E549-B7EA-3ED797143433}"/>
    <dgm:cxn modelId="{E525496A-D6B3-9445-9DCE-7F8334C1165F}" type="presOf" srcId="{9B448497-2C85-4F42-A3B4-600B9C9D0658}" destId="{FB732221-D70F-3246-8AB1-36BF6AF8F3C5}" srcOrd="1" destOrd="0" presId="urn:microsoft.com/office/officeart/2005/8/layout/vProcess5"/>
    <dgm:cxn modelId="{30F5431B-0E99-334C-A3D4-D713DAFCF3E6}" type="presParOf" srcId="{D47ED1A1-68E5-EB49-A2B7-F801B71C336E}" destId="{BBFF729B-740D-644D-AEA8-D8852C81D73C}" srcOrd="0" destOrd="0" presId="urn:microsoft.com/office/officeart/2005/8/layout/vProcess5"/>
    <dgm:cxn modelId="{2C071827-D876-FD49-88F7-9E9A341B0835}" type="presParOf" srcId="{D47ED1A1-68E5-EB49-A2B7-F801B71C336E}" destId="{F262F034-74E0-464E-A776-D10478BC7E31}" srcOrd="1" destOrd="0" presId="urn:microsoft.com/office/officeart/2005/8/layout/vProcess5"/>
    <dgm:cxn modelId="{A48DCC33-7C74-534A-96EB-AE70F6D4ECDE}" type="presParOf" srcId="{D47ED1A1-68E5-EB49-A2B7-F801B71C336E}" destId="{7590CD18-8CE8-0740-9C27-28396593A434}" srcOrd="2" destOrd="0" presId="urn:microsoft.com/office/officeart/2005/8/layout/vProcess5"/>
    <dgm:cxn modelId="{DD475AD8-AFDA-7541-A549-6F3ED74D2FEA}" type="presParOf" srcId="{D47ED1A1-68E5-EB49-A2B7-F801B71C336E}" destId="{C004FA23-BBE7-0445-8358-20253405CFF0}" srcOrd="3" destOrd="0" presId="urn:microsoft.com/office/officeart/2005/8/layout/vProcess5"/>
    <dgm:cxn modelId="{69546120-3585-E244-991D-98A76AD01822}" type="presParOf" srcId="{D47ED1A1-68E5-EB49-A2B7-F801B71C336E}" destId="{8FEAF44D-F7BA-E241-B05D-6198F7A0B5B6}" srcOrd="4" destOrd="0" presId="urn:microsoft.com/office/officeart/2005/8/layout/vProcess5"/>
    <dgm:cxn modelId="{987263AE-10B7-164E-8837-E40E5E9FD527}" type="presParOf" srcId="{D47ED1A1-68E5-EB49-A2B7-F801B71C336E}" destId="{B2E38E1E-AC09-7E4C-A644-8491EC42596D}" srcOrd="5" destOrd="0" presId="urn:microsoft.com/office/officeart/2005/8/layout/vProcess5"/>
    <dgm:cxn modelId="{5A19795B-5B78-6944-AF62-D5C59C89B75A}" type="presParOf" srcId="{D47ED1A1-68E5-EB49-A2B7-F801B71C336E}" destId="{357FE7EB-46BE-074E-B714-EC46B7B041C2}" srcOrd="6" destOrd="0" presId="urn:microsoft.com/office/officeart/2005/8/layout/vProcess5"/>
    <dgm:cxn modelId="{C3AAF5CE-EB0B-2446-9645-0CD5E4856958}" type="presParOf" srcId="{D47ED1A1-68E5-EB49-A2B7-F801B71C336E}" destId="{6D8799AC-4BBD-784E-A3D8-E7C02571D27B}" srcOrd="7" destOrd="0" presId="urn:microsoft.com/office/officeart/2005/8/layout/vProcess5"/>
    <dgm:cxn modelId="{6144C11E-3DF3-DD41-9448-7C7593E12771}" type="presParOf" srcId="{D47ED1A1-68E5-EB49-A2B7-F801B71C336E}" destId="{E75B31F9-2A23-804D-AF88-1E546312BC60}" srcOrd="8" destOrd="0" presId="urn:microsoft.com/office/officeart/2005/8/layout/vProcess5"/>
    <dgm:cxn modelId="{FD8D725B-A9FD-0B41-9761-9C36E12C0FAA}" type="presParOf" srcId="{D47ED1A1-68E5-EB49-A2B7-F801B71C336E}" destId="{E2982154-EF39-1242-93BE-3A67DE20B56F}" srcOrd="9" destOrd="0" presId="urn:microsoft.com/office/officeart/2005/8/layout/vProcess5"/>
    <dgm:cxn modelId="{2415A13E-2F3C-9E40-8AC9-D73634CCB7EC}" type="presParOf" srcId="{D47ED1A1-68E5-EB49-A2B7-F801B71C336E}" destId="{1575D063-ACBB-1243-9689-5ED8A3CA3ED5}" srcOrd="10" destOrd="0" presId="urn:microsoft.com/office/officeart/2005/8/layout/vProcess5"/>
    <dgm:cxn modelId="{C4462537-A5BB-734B-AA19-15150923E484}" type="presParOf" srcId="{D47ED1A1-68E5-EB49-A2B7-F801B71C336E}" destId="{677CF7D5-8A49-A240-B72F-7A24E68CC4BA}" srcOrd="11" destOrd="0" presId="urn:microsoft.com/office/officeart/2005/8/layout/vProcess5"/>
    <dgm:cxn modelId="{83630574-6B39-2545-96A5-4BCCAE042319}" type="presParOf" srcId="{D47ED1A1-68E5-EB49-A2B7-F801B71C336E}" destId="{FB732221-D70F-3246-8AB1-36BF6AF8F3C5}" srcOrd="12" destOrd="0" presId="urn:microsoft.com/office/officeart/2005/8/layout/vProcess5"/>
    <dgm:cxn modelId="{2B841989-8259-9E4A-BA1B-BDC1D30C001A}" type="presParOf" srcId="{D47ED1A1-68E5-EB49-A2B7-F801B71C336E}" destId="{4694B7A6-1230-DA4E-8C23-D1354070D6DB}" srcOrd="13" destOrd="0" presId="urn:microsoft.com/office/officeart/2005/8/layout/vProcess5"/>
    <dgm:cxn modelId="{E4C4C7F5-E082-E541-842D-9793B30A22B0}" type="presParOf" srcId="{D47ED1A1-68E5-EB49-A2B7-F801B71C336E}" destId="{991EEE34-FE17-F746-95A7-F49585A5A49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2F034-74E0-464E-A776-D10478BC7E31}">
      <dsp:nvSpPr>
        <dsp:cNvPr id="0" name=""/>
        <dsp:cNvSpPr/>
      </dsp:nvSpPr>
      <dsp:spPr>
        <a:xfrm>
          <a:off x="0" y="0"/>
          <a:ext cx="6759972" cy="9256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Brainstorm research IDEAS</a:t>
          </a:r>
          <a:endParaRPr lang="en-US" sz="3200" b="0" kern="120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sp:txBody>
      <dsp:txXfrm>
        <a:off x="27110" y="27110"/>
        <a:ext cx="5652880" cy="871381"/>
      </dsp:txXfrm>
    </dsp:sp>
    <dsp:sp modelId="{7590CD18-8CE8-0740-9C27-28396593A434}">
      <dsp:nvSpPr>
        <dsp:cNvPr id="0" name=""/>
        <dsp:cNvSpPr/>
      </dsp:nvSpPr>
      <dsp:spPr>
        <a:xfrm>
          <a:off x="504803" y="1054157"/>
          <a:ext cx="6759972" cy="9256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b="0" kern="1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Evaluate FEASIBILITY</a:t>
          </a:r>
        </a:p>
      </dsp:txBody>
      <dsp:txXfrm>
        <a:off x="531913" y="1081267"/>
        <a:ext cx="5599308" cy="871381"/>
      </dsp:txXfrm>
    </dsp:sp>
    <dsp:sp modelId="{C004FA23-BBE7-0445-8358-20253405CFF0}">
      <dsp:nvSpPr>
        <dsp:cNvPr id="0" name=""/>
        <dsp:cNvSpPr/>
      </dsp:nvSpPr>
      <dsp:spPr>
        <a:xfrm>
          <a:off x="1009606" y="2108315"/>
          <a:ext cx="6759972" cy="9256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Search for REFERENCES</a:t>
          </a:r>
          <a:endParaRPr lang="en-US" sz="3200" b="0" kern="120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sp:txBody>
      <dsp:txXfrm>
        <a:off x="1036716" y="2135425"/>
        <a:ext cx="5599308" cy="871381"/>
      </dsp:txXfrm>
    </dsp:sp>
    <dsp:sp modelId="{8FEAF44D-F7BA-E241-B05D-6198F7A0B5B6}">
      <dsp:nvSpPr>
        <dsp:cNvPr id="0" name=""/>
        <dsp:cNvSpPr/>
      </dsp:nvSpPr>
      <dsp:spPr>
        <a:xfrm>
          <a:off x="1514409" y="3162473"/>
          <a:ext cx="6759972" cy="9256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Prepare an OUTLINE</a:t>
          </a:r>
          <a:endParaRPr lang="en-US" sz="3200" b="0" kern="120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sp:txBody>
      <dsp:txXfrm>
        <a:off x="1541519" y="3189583"/>
        <a:ext cx="5599308" cy="871381"/>
      </dsp:txXfrm>
    </dsp:sp>
    <dsp:sp modelId="{B2E38E1E-AC09-7E4C-A644-8491EC42596D}">
      <dsp:nvSpPr>
        <dsp:cNvPr id="0" name=""/>
        <dsp:cNvSpPr/>
      </dsp:nvSpPr>
      <dsp:spPr>
        <a:xfrm>
          <a:off x="2019212" y="4216631"/>
          <a:ext cx="6759972" cy="9256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rPr>
            <a:t>Fill in TRANSITIONS</a:t>
          </a:r>
          <a:endParaRPr lang="en-US" sz="3200" b="0" kern="1200" dirty="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sp:txBody>
      <dsp:txXfrm>
        <a:off x="2046322" y="4243741"/>
        <a:ext cx="5599308" cy="871381"/>
      </dsp:txXfrm>
    </dsp:sp>
    <dsp:sp modelId="{357FE7EB-46BE-074E-B714-EC46B7B041C2}">
      <dsp:nvSpPr>
        <dsp:cNvPr id="0" name=""/>
        <dsp:cNvSpPr/>
      </dsp:nvSpPr>
      <dsp:spPr>
        <a:xfrm>
          <a:off x="6158331" y="676203"/>
          <a:ext cx="601641" cy="6016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0" kern="120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sp:txBody>
      <dsp:txXfrm>
        <a:off x="6293700" y="676203"/>
        <a:ext cx="330903" cy="452735"/>
      </dsp:txXfrm>
    </dsp:sp>
    <dsp:sp modelId="{6D8799AC-4BBD-784E-A3D8-E7C02571D27B}">
      <dsp:nvSpPr>
        <dsp:cNvPr id="0" name=""/>
        <dsp:cNvSpPr/>
      </dsp:nvSpPr>
      <dsp:spPr>
        <a:xfrm>
          <a:off x="6663134" y="1730361"/>
          <a:ext cx="601641" cy="6016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0" kern="1200"/>
        </a:p>
      </dsp:txBody>
      <dsp:txXfrm>
        <a:off x="6798503" y="1730361"/>
        <a:ext cx="330903" cy="452735"/>
      </dsp:txXfrm>
    </dsp:sp>
    <dsp:sp modelId="{E75B31F9-2A23-804D-AF88-1E546312BC60}">
      <dsp:nvSpPr>
        <dsp:cNvPr id="0" name=""/>
        <dsp:cNvSpPr/>
      </dsp:nvSpPr>
      <dsp:spPr>
        <a:xfrm>
          <a:off x="7167937" y="2769092"/>
          <a:ext cx="601641" cy="6016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0" kern="120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sp:txBody>
      <dsp:txXfrm>
        <a:off x="7303306" y="2769092"/>
        <a:ext cx="330903" cy="452735"/>
      </dsp:txXfrm>
    </dsp:sp>
    <dsp:sp modelId="{E2982154-EF39-1242-93BE-3A67DE20B56F}">
      <dsp:nvSpPr>
        <dsp:cNvPr id="0" name=""/>
        <dsp:cNvSpPr/>
      </dsp:nvSpPr>
      <dsp:spPr>
        <a:xfrm>
          <a:off x="7672740" y="3833534"/>
          <a:ext cx="601641" cy="6016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0" kern="1200"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a:endParaRPr>
        </a:p>
      </dsp:txBody>
      <dsp:txXfrm>
        <a:off x="7808109" y="3833534"/>
        <a:ext cx="330903" cy="452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fld id="{2148A035-3167-4C6D-A826-1DBB5DC908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9286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</a:defRPr>
            </a:lvl1pPr>
          </a:lstStyle>
          <a:p>
            <a:fld id="{81F20E83-B0D0-4698-AF1B-CFACF62636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0623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45 min SESSION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5D0280A-B03E-4B45-BBA4-25E44824582A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1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55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20E83-B0D0-4698-AF1B-CFACF626365C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6197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Verbs, adverbs, adjectives, and prepositions make weak search terms: they are present in many resources unrelated to the initial search.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AB53AC0-0C28-43C6-8930-7EC38ED6D1D3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8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755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Verbs, adverbs, adjectives, and prepositions make weak search terms: they are present in many resources unrelated to </a:t>
            </a:r>
            <a:r>
              <a:rPr lang="en-US" smtClean="0"/>
              <a:t>the initial</a:t>
            </a:r>
            <a:r>
              <a:rPr lang="en-US" dirty="0" smtClean="0"/>
              <a:t> </a:t>
            </a:r>
            <a:r>
              <a:rPr lang="en-US" smtClean="0"/>
              <a:t>search</a:t>
            </a:r>
            <a:r>
              <a:rPr lang="en-US" dirty="0" smtClean="0"/>
              <a:t>.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B153CCE-3483-4CF2-A031-44C88A433AD3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9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142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Verbs, adverbs, adjectives, and prepositions make weak search terms: they are present in many resources unrelated to </a:t>
            </a:r>
            <a:r>
              <a:rPr lang="en-US" smtClean="0"/>
              <a:t>the initial</a:t>
            </a:r>
            <a:r>
              <a:rPr lang="en-US" dirty="0" smtClean="0"/>
              <a:t> </a:t>
            </a:r>
            <a:r>
              <a:rPr lang="en-US" smtClean="0"/>
              <a:t>search</a:t>
            </a:r>
            <a:r>
              <a:rPr lang="en-US" dirty="0" smtClean="0"/>
              <a:t>.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B153CCE-3483-4CF2-A031-44C88A433AD3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10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035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CSE: Council of Science Editors (Documentation)</a:t>
            </a:r>
          </a:p>
          <a:p>
            <a:pPr>
              <a:defRPr/>
            </a:pPr>
            <a:r>
              <a:rPr lang="en-US" dirty="0" smtClean="0"/>
              <a:t>APA: American Psychological Association</a:t>
            </a:r>
          </a:p>
          <a:p>
            <a:pPr>
              <a:defRPr/>
            </a:pPr>
            <a:r>
              <a:rPr lang="en-US" dirty="0" smtClean="0"/>
              <a:t>MLA: Modern Language Association</a:t>
            </a:r>
          </a:p>
          <a:p>
            <a:pPr>
              <a:defRPr/>
            </a:pPr>
            <a:r>
              <a:rPr lang="en-US" dirty="0" smtClean="0"/>
              <a:t>Chicago/</a:t>
            </a:r>
            <a:r>
              <a:rPr lang="en-US" dirty="0" err="1" smtClean="0"/>
              <a:t>Turabian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49D8A8E-51F4-42AF-B45C-8FE02F0C28F9}" type="slidenum">
              <a:rPr lang="en-US" altLang="en-US" sz="1200" b="0">
                <a:solidFill>
                  <a:schemeClr val="tx1"/>
                </a:solidFill>
              </a:rPr>
              <a:pPr eaLnBrk="1" hangingPunct="1"/>
              <a:t>11</a:t>
            </a:fld>
            <a:endParaRPr lang="en-US" altLang="en-US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65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CEO Requires an annotated bibliography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20E83-B0D0-4698-AF1B-CFACF626365C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14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2320925" y="0"/>
            <a:ext cx="6823075" cy="1447800"/>
          </a:xfrm>
          <a:prstGeom prst="rect">
            <a:avLst/>
          </a:prstGeom>
          <a:gradFill rotWithShape="1">
            <a:gsLst>
              <a:gs pos="0">
                <a:srgbClr val="FFD88B"/>
              </a:gs>
              <a:gs pos="50000">
                <a:srgbClr val="FFFFCD"/>
              </a:gs>
              <a:gs pos="100000">
                <a:srgbClr val="FFD88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gradFill rotWithShape="1">
            <a:gsLst>
              <a:gs pos="0">
                <a:srgbClr val="FFC44F"/>
              </a:gs>
              <a:gs pos="50000">
                <a:srgbClr val="FFFFCC"/>
              </a:gs>
              <a:gs pos="100000">
                <a:srgbClr val="FFC44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7" name="Rectangle 32"/>
          <p:cNvSpPr>
            <a:spLocks noChangeArrowheads="1"/>
          </p:cNvSpPr>
          <p:nvPr/>
        </p:nvSpPr>
        <p:spPr bwMode="auto">
          <a:xfrm>
            <a:off x="6997700" y="6546850"/>
            <a:ext cx="21336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02FD4DA-F52F-4C62-9CFE-D9E704B937D0}" type="slidenum">
              <a:rPr lang="en-US" altLang="en-US" sz="1400" b="0">
                <a:solidFill>
                  <a:schemeClr val="bg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‹#›</a:t>
            </a:fld>
            <a:endParaRPr lang="en-US" altLang="en-US" sz="1400" b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3" t="75743" r="41603" b="1921"/>
          <a:stretch>
            <a:fillRect/>
          </a:stretch>
        </p:blipFill>
        <p:spPr bwMode="auto">
          <a:xfrm>
            <a:off x="0" y="0"/>
            <a:ext cx="2320925" cy="14462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447800"/>
          </a:xfrm>
          <a:prstGeom prst="rect">
            <a:avLst/>
          </a:prstGeom>
          <a:gradFill rotWithShape="1">
            <a:gsLst>
              <a:gs pos="0">
                <a:srgbClr val="FFD88B"/>
              </a:gs>
              <a:gs pos="50000">
                <a:srgbClr val="FFFFCD"/>
              </a:gs>
              <a:gs pos="100000">
                <a:srgbClr val="FFD88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38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idx="13"/>
          </p:nvPr>
        </p:nvSpPr>
        <p:spPr bwMode="auto"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0">
                <a:srgbClr val="3366FF"/>
              </a:gs>
              <a:gs pos="100000">
                <a:srgbClr val="FFFFF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/>
          <a:lstStyle>
            <a:lvl1pPr>
              <a:defRPr sz="6000" b="0"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dt" sz="half" idx="14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15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7"/>
          <p:cNvSpPr>
            <a:spLocks noGrp="1" noChangeArrowheads="1"/>
          </p:cNvSpPr>
          <p:nvPr>
            <p:ph type="sldNum" sz="quarter" idx="16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fld id="{EC428066-D34C-4AF3-8016-2BB1E089EA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00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2781972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152400"/>
            <a:ext cx="2228850" cy="62880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534150" cy="62880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356534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41915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idx="11"/>
          </p:nvPr>
        </p:nvSpPr>
        <p:spPr bwMode="auto">
          <a:xfrm>
            <a:off x="228600" y="1459080"/>
            <a:ext cx="8915400" cy="5398919"/>
          </a:xfrm>
          <a:prstGeom prst="rect">
            <a:avLst/>
          </a:prstGeom>
          <a:gradFill flip="none" rotWithShape="1">
            <a:gsLst>
              <a:gs pos="0">
                <a:srgbClr val="3366FF"/>
              </a:gs>
              <a:gs pos="100000">
                <a:srgbClr val="FFFFFF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642807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381500" cy="484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4381500" cy="484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109099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343044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367831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7295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425411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</p:spTree>
    <p:extLst>
      <p:ext uri="{BB962C8B-B14F-4D97-AF65-F5344CB8AC3E}">
        <p14:creationId xmlns:p14="http://schemas.microsoft.com/office/powerpoint/2010/main" val="34028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FF">
                <a:alpha val="81998"/>
              </a:srgbClr>
            </a:gs>
            <a:gs pos="100000">
              <a:srgbClr val="87B3FF">
                <a:alpha val="81998"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8" name="Rectangle 14"/>
          <p:cNvSpPr>
            <a:spLocks noChangeArrowheads="1"/>
          </p:cNvSpPr>
          <p:nvPr/>
        </p:nvSpPr>
        <p:spPr bwMode="auto">
          <a:xfrm>
            <a:off x="2320925" y="0"/>
            <a:ext cx="6823075" cy="1447800"/>
          </a:xfrm>
          <a:prstGeom prst="rect">
            <a:avLst/>
          </a:prstGeom>
          <a:gradFill rotWithShape="1">
            <a:gsLst>
              <a:gs pos="0">
                <a:srgbClr val="FFD88B"/>
              </a:gs>
              <a:gs pos="50000">
                <a:srgbClr val="FFFFCD"/>
              </a:gs>
              <a:gs pos="100000">
                <a:srgbClr val="FFD88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5223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351088" y="0"/>
            <a:ext cx="6792912" cy="144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224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0975" y="1458913"/>
            <a:ext cx="8963025" cy="53990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224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" y="6550025"/>
            <a:ext cx="21336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400" b="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Dr. Krakowiak</a:t>
            </a:r>
          </a:p>
        </p:txBody>
      </p:sp>
      <p:sp>
        <p:nvSpPr>
          <p:cNvPr id="52248" name="Rectangle 24"/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gradFill rotWithShape="1">
            <a:gsLst>
              <a:gs pos="0">
                <a:srgbClr val="FFC44F"/>
              </a:gs>
              <a:gs pos="50000">
                <a:srgbClr val="FFFFCC"/>
              </a:gs>
              <a:gs pos="100000">
                <a:srgbClr val="FFC44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52256" name="Rectangle 32"/>
          <p:cNvSpPr>
            <a:spLocks noChangeArrowheads="1"/>
          </p:cNvSpPr>
          <p:nvPr/>
        </p:nvSpPr>
        <p:spPr bwMode="auto">
          <a:xfrm>
            <a:off x="6997700" y="6546850"/>
            <a:ext cx="21336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824CEF8E-8709-4CA9-A57E-F9F0C19CF381}" type="slidenum">
              <a:rPr lang="en-US" altLang="en-US" sz="1400" b="0">
                <a:solidFill>
                  <a:schemeClr val="bg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‹#›</a:t>
            </a:fld>
            <a:endParaRPr lang="en-US" altLang="en-US" sz="1400" b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3" t="75743" r="41603" b="1921"/>
          <a:stretch>
            <a:fillRect/>
          </a:stretch>
        </p:blipFill>
        <p:spPr bwMode="auto">
          <a:xfrm>
            <a:off x="0" y="0"/>
            <a:ext cx="2320925" cy="14462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9" grpId="0"/>
    </p:bld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 b="1">
          <a:ln w="11430"/>
          <a:gradFill>
            <a:gsLst>
              <a:gs pos="0">
                <a:schemeClr val="accent6">
                  <a:tint val="90000"/>
                  <a:satMod val="120000"/>
                </a:schemeClr>
              </a:gs>
              <a:gs pos="25000">
                <a:schemeClr val="accent6">
                  <a:tint val="93000"/>
                  <a:satMod val="120000"/>
                </a:schemeClr>
              </a:gs>
              <a:gs pos="50000">
                <a:schemeClr val="accent6">
                  <a:shade val="89000"/>
                  <a:satMod val="110000"/>
                </a:schemeClr>
              </a:gs>
              <a:gs pos="75000">
                <a:schemeClr val="accent6">
                  <a:tint val="93000"/>
                  <a:satMod val="120000"/>
                </a:schemeClr>
              </a:gs>
              <a:gs pos="100000">
                <a:schemeClr val="accent6">
                  <a:tint val="90000"/>
                  <a:satMod val="120000"/>
                </a:schemeClr>
              </a:gs>
            </a:gsLst>
            <a:lin ang="5400000"/>
          </a:gra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Tekton Pro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 b="1">
          <a:solidFill>
            <a:schemeClr val="tx1"/>
          </a:solidFill>
          <a:latin typeface="Tekton Pro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 b="1">
          <a:solidFill>
            <a:schemeClr val="tx1"/>
          </a:solidFill>
          <a:latin typeface="Tekton Pro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 b="1">
          <a:solidFill>
            <a:schemeClr val="tx1"/>
          </a:solidFill>
          <a:latin typeface="Tekton Pro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 b="1">
          <a:solidFill>
            <a:schemeClr val="tx1"/>
          </a:solidFill>
          <a:latin typeface="Tekton Pro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 b="1">
          <a:solidFill>
            <a:schemeClr val="tx2"/>
          </a:solidFill>
          <a:latin typeface="Monotype Corsiva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 b="1">
          <a:solidFill>
            <a:schemeClr val="tx2"/>
          </a:solidFill>
          <a:latin typeface="Monotype Corsiva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 b="1">
          <a:solidFill>
            <a:schemeClr val="tx2"/>
          </a:solidFill>
          <a:latin typeface="Monotype Corsiva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 b="1">
          <a:solidFill>
            <a:schemeClr val="tx2"/>
          </a:solidFill>
          <a:latin typeface="Monotype Corsiva" charset="0"/>
          <a:ea typeface="ＭＳ Ｐゴシック" charset="0"/>
        </a:defRPr>
      </a:lvl9pPr>
    </p:titleStyle>
    <p:bodyStyle>
      <a:lvl1pPr marL="171450" indent="-1714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FFCC"/>
          </a:solidFill>
          <a:latin typeface="+mn-lt"/>
          <a:ea typeface="+mn-ea"/>
          <a:cs typeface="ＭＳ Ｐゴシック" charset="0"/>
        </a:defRPr>
      </a:lvl1pPr>
      <a:lvl2pPr marL="5143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FFFCC"/>
          </a:solidFill>
          <a:latin typeface="+mn-lt"/>
          <a:ea typeface="+mn-ea"/>
        </a:defRPr>
      </a:lvl2pPr>
      <a:lvl3pPr marL="80010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FFCC"/>
          </a:solidFill>
          <a:latin typeface="+mn-lt"/>
          <a:ea typeface="+mn-ea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CC"/>
          </a:solidFill>
          <a:latin typeface="+mn-lt"/>
          <a:ea typeface="+mn-ea"/>
        </a:defRPr>
      </a:lvl4pPr>
      <a:lvl5pPr marL="14859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  <a:ea typeface="+mn-ea"/>
        </a:defRPr>
      </a:lvl5pPr>
      <a:lvl6pPr marL="19431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  <a:ea typeface="+mn-ea"/>
        </a:defRPr>
      </a:lvl6pPr>
      <a:lvl7pPr marL="24003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  <a:ea typeface="+mn-ea"/>
        </a:defRPr>
      </a:lvl7pPr>
      <a:lvl8pPr marL="28575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  <a:ea typeface="+mn-ea"/>
        </a:defRPr>
      </a:lvl8pPr>
      <a:lvl9pPr marL="33147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riting.wisc.edu/Handbook/DocCSE_CitationSystems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chicagomanualofstyle.org/home.html" TargetMode="External"/><Relationship Id="rId5" Type="http://schemas.openxmlformats.org/officeDocument/2006/relationships/hyperlink" Target="https://owl.english.purdue.edu/owl/resource/747/01/" TargetMode="External"/><Relationship Id="rId4" Type="http://schemas.openxmlformats.org/officeDocument/2006/relationships/hyperlink" Target="http://www.apastyle.org/learn/tutorials/basics-tutorial.aspx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krakowiakp/SRTDC2016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smtClean="0"/>
              <a:t>Dr. Krakowiak</a:t>
            </a:r>
            <a:endParaRPr lang="en-US"/>
          </a:p>
        </p:txBody>
      </p:sp>
      <p:pic>
        <p:nvPicPr>
          <p:cNvPr id="15363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216025" y="2444750"/>
            <a:ext cx="6472238" cy="1581150"/>
          </a:xfrm>
          <a:prstGeom prst="rect">
            <a:avLst/>
          </a:prstGeom>
          <a:gradFill flip="none" rotWithShape="1">
            <a:gsLst>
              <a:gs pos="0">
                <a:srgbClr val="3366FF"/>
              </a:gs>
              <a:gs pos="100000">
                <a:srgbClr val="FFFFFF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Monotype Corsiva" charset="0"/>
                <a:ea typeface="ＭＳ Ｐゴシック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sz="4400" dirty="0">
                <a:solidFill>
                  <a:srgbClr val="000090"/>
                </a:solidFill>
                <a:latin typeface="+mn-lt"/>
                <a:cs typeface="+mj-cs"/>
              </a:rPr>
              <a:t>How to Lead Students in the Literature </a:t>
            </a:r>
            <a:r>
              <a:rPr lang="en-US" sz="4400" dirty="0" smtClean="0">
                <a:solidFill>
                  <a:srgbClr val="000090"/>
                </a:solidFill>
                <a:latin typeface="+mn-lt"/>
                <a:cs typeface="+mj-cs"/>
              </a:rPr>
              <a:t>Search</a:t>
            </a:r>
          </a:p>
        </p:txBody>
      </p:sp>
      <p:sp>
        <p:nvSpPr>
          <p:cNvPr id="15366" name="TextBox 11"/>
          <p:cNvSpPr txBox="1">
            <a:spLocks noChangeArrowheads="1"/>
          </p:cNvSpPr>
          <p:nvPr/>
        </p:nvSpPr>
        <p:spPr bwMode="auto">
          <a:xfrm>
            <a:off x="107950" y="4408488"/>
            <a:ext cx="3319463" cy="2363787"/>
          </a:xfrm>
          <a:prstGeom prst="rect">
            <a:avLst/>
          </a:prstGeom>
          <a:solidFill>
            <a:srgbClr val="0080FF">
              <a:alpha val="50000"/>
            </a:srgbClr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  <a:defRPr/>
            </a:pPr>
            <a:r>
              <a:rPr lang="en-US" dirty="0" smtClean="0">
                <a:solidFill>
                  <a:srgbClr val="FFFF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Dr. Christina O'Malley</a:t>
            </a:r>
          </a:p>
          <a:p>
            <a:pPr eaLnBrk="1" hangingPunct="1">
              <a:lnSpc>
                <a:spcPct val="100000"/>
              </a:lnSpc>
              <a:buFontTx/>
              <a:buNone/>
              <a:defRPr/>
            </a:pPr>
            <a:endParaRPr lang="en-US" dirty="0" smtClean="0">
              <a:solidFill>
                <a:srgbClr val="FFFF99"/>
              </a:solidFill>
            </a:endParaRPr>
          </a:p>
          <a:p>
            <a:pPr eaLnBrk="1" hangingPunct="1">
              <a:lnSpc>
                <a:spcPct val="100000"/>
              </a:lnSpc>
              <a:buFontTx/>
              <a:buNone/>
              <a:defRPr/>
            </a:pPr>
            <a:endParaRPr lang="en-US" sz="1200" dirty="0" smtClean="0">
              <a:solidFill>
                <a:srgbClr val="FFFF99"/>
              </a:solidFill>
            </a:endParaRPr>
          </a:p>
          <a:p>
            <a:pPr algn="ctr">
              <a:lnSpc>
                <a:spcPct val="100000"/>
              </a:lnSpc>
              <a:buFontTx/>
              <a:buNone/>
              <a:defRPr/>
            </a:pPr>
            <a:r>
              <a:rPr lang="en-US" dirty="0" smtClean="0">
                <a:solidFill>
                  <a:srgbClr val="FFFF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Dr. Patrycja Krakowiak</a:t>
            </a:r>
          </a:p>
          <a:p>
            <a:pPr algn="ctr">
              <a:lnSpc>
                <a:spcPct val="100000"/>
              </a:lnSpc>
              <a:buFontTx/>
              <a:buNone/>
              <a:defRPr/>
            </a:pPr>
            <a:endParaRPr lang="en-US" dirty="0" smtClean="0">
              <a:solidFill>
                <a:srgbClr val="FFFF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lnSpc>
                <a:spcPct val="100000"/>
              </a:lnSpc>
              <a:buFontTx/>
              <a:buNone/>
              <a:defRPr/>
            </a:pPr>
            <a:endParaRPr lang="en-US" dirty="0" smtClean="0">
              <a:solidFill>
                <a:srgbClr val="FFFF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367" name="TextBox 2"/>
          <p:cNvSpPr txBox="1">
            <a:spLocks noChangeArrowheads="1"/>
          </p:cNvSpPr>
          <p:nvPr/>
        </p:nvSpPr>
        <p:spPr bwMode="auto">
          <a:xfrm>
            <a:off x="4864100" y="6497638"/>
            <a:ext cx="4168775" cy="282575"/>
          </a:xfrm>
          <a:prstGeom prst="rect">
            <a:avLst/>
          </a:prstGeom>
          <a:solidFill>
            <a:srgbClr val="0080FF">
              <a:alpha val="77000"/>
            </a:srgbClr>
          </a:solidFill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Washington DC, October 1-2, 2016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5563" y="1647825"/>
            <a:ext cx="3957637" cy="801688"/>
          </a:xfrm>
          <a:prstGeom prst="rect">
            <a:avLst/>
          </a:prstGeom>
          <a:solidFill>
            <a:srgbClr val="0080FF"/>
          </a:solidFill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4800">
                <a:effectLst>
                  <a:outerShdw blurRad="38100" dist="38100" dir="2700000" algn="tl">
                    <a:srgbClr val="000000"/>
                  </a:outerShdw>
                </a:effectLst>
              </a:rPr>
              <a:t>goo.gl/UgfVfi</a:t>
            </a:r>
          </a:p>
        </p:txBody>
      </p:sp>
      <p:sp>
        <p:nvSpPr>
          <p:cNvPr id="15368" name="SldMethod" hidden="1"/>
          <p:cNvSpPr txBox="1">
            <a:spLocks noChangeArrowheads="1"/>
          </p:cNvSpPr>
          <p:nvPr/>
        </p:nvSpPr>
        <p:spPr bwMode="auto">
          <a:xfrm>
            <a:off x="6388100" y="127000"/>
            <a:ext cx="109537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/>
              <a:t>nothing</a:t>
            </a:r>
          </a:p>
        </p:txBody>
      </p:sp>
      <p:pic>
        <p:nvPicPr>
          <p:cNvPr id="1536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4795838"/>
            <a:ext cx="247332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375" y="5738813"/>
            <a:ext cx="4130675" cy="731837"/>
          </a:xfrm>
          <a:prstGeom prst="rect">
            <a:avLst/>
          </a:prstGeom>
          <a:solidFill>
            <a:schemeClr val="accent3"/>
          </a:solidFill>
        </p:spPr>
      </p:pic>
      <p:pic>
        <p:nvPicPr>
          <p:cNvPr id="15371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5886450"/>
            <a:ext cx="973137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351088" y="67550"/>
            <a:ext cx="6792912" cy="1443038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70000"/>
              </a:lnSpc>
              <a:defRPr/>
            </a:pPr>
            <a:r>
              <a:rPr lang="en-US" dirty="0" smtClean="0"/>
              <a:t>USING DATABASES</a:t>
            </a:r>
            <a:endParaRPr 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62145" y="1370530"/>
            <a:ext cx="4512881" cy="4840288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110000"/>
              </a:lnSpc>
              <a:defRPr/>
            </a:pPr>
            <a:endParaRPr lang="en-US" dirty="0" smtClean="0"/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Google Scholar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Use </a:t>
            </a:r>
            <a:r>
              <a:rPr lang="en-US" dirty="0"/>
              <a:t>various search </a:t>
            </a:r>
            <a:r>
              <a:rPr lang="en-US" u="sng" dirty="0"/>
              <a:t>terms (author, keywords)</a:t>
            </a:r>
            <a:r>
              <a:rPr lang="en-US" dirty="0"/>
              <a:t> AND Boolean operators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/>
              <a:t>Can search </a:t>
            </a:r>
            <a:r>
              <a:rPr lang="en-US" dirty="0" smtClean="0"/>
              <a:t>Patents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Sort by year for most recent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Use “my library” to save references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Follow links to pdf (for some)</a:t>
            </a:r>
          </a:p>
          <a:p>
            <a:pPr>
              <a:defRPr/>
            </a:pPr>
            <a:endParaRPr lang="en-US" sz="1400" dirty="0" smtClean="0">
              <a:ln>
                <a:solidFill>
                  <a:srgbClr val="CCFFCC"/>
                </a:solidFill>
              </a:ln>
              <a:solidFill>
                <a:srgbClr val="FFFF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67238" y="1411288"/>
            <a:ext cx="4591050" cy="5446712"/>
          </a:xfrm>
        </p:spPr>
        <p:txBody>
          <a:bodyPr/>
          <a:lstStyle/>
          <a:p>
            <a:pPr lvl="1">
              <a:lnSpc>
                <a:spcPct val="110000"/>
              </a:lnSpc>
              <a:defRPr/>
            </a:pPr>
            <a:endParaRPr lang="en-US" dirty="0" smtClean="0"/>
          </a:p>
          <a:p>
            <a:pPr lvl="1">
              <a:lnSpc>
                <a:spcPct val="110000"/>
              </a:lnSpc>
              <a:defRPr/>
            </a:pPr>
            <a:endParaRPr lang="en-US" dirty="0" smtClean="0"/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Results too specific?  </a:t>
            </a:r>
          </a:p>
          <a:p>
            <a:pPr marL="285750" lvl="1" indent="0">
              <a:lnSpc>
                <a:spcPct val="110000"/>
              </a:lnSpc>
              <a:buNone/>
              <a:defRPr/>
            </a:pPr>
            <a:r>
              <a:rPr lang="en-US" dirty="0" smtClean="0"/>
              <a:t>Try REFERENCES for related topics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Results to general? </a:t>
            </a:r>
          </a:p>
          <a:p>
            <a:pPr marL="285750" lvl="1" indent="0">
              <a:lnSpc>
                <a:spcPct val="110000"/>
              </a:lnSpc>
              <a:buNone/>
              <a:defRPr/>
            </a:pPr>
            <a:r>
              <a:rPr lang="en-US" dirty="0" smtClean="0"/>
              <a:t>Try CITED BY to see who else used this paper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Don’t know how to cite?</a:t>
            </a:r>
          </a:p>
          <a:p>
            <a:pPr marL="285750" lvl="1" indent="0">
              <a:lnSpc>
                <a:spcPct val="110000"/>
              </a:lnSpc>
              <a:buNone/>
              <a:defRPr/>
            </a:pPr>
            <a:r>
              <a:rPr lang="en-US" dirty="0" smtClean="0"/>
              <a:t>Click CITE and copy or save the citation </a:t>
            </a:r>
            <a:endParaRPr lang="en-US" dirty="0"/>
          </a:p>
          <a:p>
            <a:pPr lvl="1">
              <a:lnSpc>
                <a:spcPct val="110000"/>
              </a:lnSpc>
              <a:defRPr/>
            </a:pPr>
            <a:endParaRPr lang="en-US" dirty="0"/>
          </a:p>
          <a:p>
            <a:pPr>
              <a:lnSpc>
                <a:spcPct val="110000"/>
              </a:lnSpc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56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FORMATS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575" y="1438080"/>
            <a:ext cx="5689498" cy="541992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US" sz="2000" dirty="0" smtClean="0">
                <a:solidFill>
                  <a:srgbClr val="FFFFFF"/>
                </a:solidFill>
              </a:rPr>
              <a:t>CSE (scientific writing)</a:t>
            </a:r>
          </a:p>
          <a:p>
            <a:pPr marL="460375" lvl="1"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FFFFFF"/>
                </a:solidFill>
              </a:rPr>
              <a:t>The University of Wisconsin’s </a:t>
            </a:r>
            <a:r>
              <a:rPr lang="en-US" sz="1800" dirty="0">
                <a:solidFill>
                  <a:srgbClr val="FFFFFF"/>
                </a:solidFill>
              </a:rPr>
              <a:t>Writing Center: </a:t>
            </a:r>
            <a:r>
              <a:rPr lang="en-US" sz="1400" dirty="0">
                <a:ln>
                  <a:solidFill>
                    <a:srgbClr val="87B3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https://writing.wisc.edu/Handbook/</a:t>
            </a:r>
            <a:r>
              <a:rPr lang="en-US" sz="1400" dirty="0" smtClean="0">
                <a:ln>
                  <a:solidFill>
                    <a:srgbClr val="87B3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DocCSE_CitationSystems.html</a:t>
            </a:r>
            <a:r>
              <a:rPr lang="en-US" sz="1400" dirty="0" smtClean="0">
                <a:ln>
                  <a:solidFill>
                    <a:srgbClr val="87B3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400" dirty="0">
              <a:ln>
                <a:solidFill>
                  <a:srgbClr val="87B3FF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200"/>
              </a:spcAft>
              <a:defRPr/>
            </a:pPr>
            <a:r>
              <a:rPr lang="en-US" sz="2000" dirty="0" smtClean="0">
                <a:solidFill>
                  <a:srgbClr val="FFFF93"/>
                </a:solidFill>
              </a:rPr>
              <a:t>APA (scientific writing)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FFFF93"/>
                </a:solidFill>
              </a:rPr>
              <a:t>American </a:t>
            </a:r>
            <a:r>
              <a:rPr lang="en-US" sz="1800" dirty="0">
                <a:solidFill>
                  <a:srgbClr val="FFFF93"/>
                </a:solidFill>
              </a:rPr>
              <a:t>Psychological Association: </a:t>
            </a:r>
            <a:r>
              <a:rPr lang="en-US" sz="1600" dirty="0">
                <a:ln>
                  <a:solidFill>
                    <a:srgbClr val="87B3FF"/>
                  </a:solidFill>
                </a:ln>
                <a:hlinkClick r:id="rId4"/>
              </a:rPr>
              <a:t>http://www.apastyle.org/learn/tutorials/basics-</a:t>
            </a:r>
            <a:r>
              <a:rPr lang="en-US" sz="1600" dirty="0" smtClean="0">
                <a:ln>
                  <a:solidFill>
                    <a:srgbClr val="87B3FF"/>
                  </a:solidFill>
                </a:ln>
                <a:hlinkClick r:id="rId4"/>
              </a:rPr>
              <a:t>tutorial.aspx</a:t>
            </a:r>
            <a:r>
              <a:rPr lang="en-US" sz="1600" dirty="0" smtClean="0">
                <a:ln>
                  <a:solidFill>
                    <a:srgbClr val="87B3FF"/>
                  </a:solidFill>
                </a:ln>
              </a:rPr>
              <a:t> </a:t>
            </a:r>
            <a:endParaRPr lang="en-US" sz="1800" dirty="0">
              <a:ln>
                <a:solidFill>
                  <a:srgbClr val="87B3FF"/>
                </a:solidFill>
              </a:ln>
            </a:endParaRPr>
          </a:p>
          <a:p>
            <a:pPr>
              <a:spcAft>
                <a:spcPts val="1200"/>
              </a:spcAft>
              <a:defRPr/>
            </a:pPr>
            <a:r>
              <a:rPr lang="en-US" sz="2000" dirty="0">
                <a:solidFill>
                  <a:srgbClr val="FFB8E3"/>
                </a:solidFill>
              </a:rPr>
              <a:t>MLA (language, literature and cultural </a:t>
            </a:r>
            <a:r>
              <a:rPr lang="en-US" sz="2000" dirty="0" smtClean="0">
                <a:solidFill>
                  <a:srgbClr val="FFB8E3"/>
                </a:solidFill>
              </a:rPr>
              <a:t>writing)</a:t>
            </a:r>
          </a:p>
          <a:p>
            <a:pPr marL="460375" lvl="1"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FFB8E3"/>
                </a:solidFill>
              </a:rPr>
              <a:t>Purdue </a:t>
            </a:r>
            <a:r>
              <a:rPr lang="en-US" sz="1800" dirty="0">
                <a:solidFill>
                  <a:srgbClr val="FFB8E3"/>
                </a:solidFill>
              </a:rPr>
              <a:t>Online Writing Lab: </a:t>
            </a:r>
            <a:r>
              <a:rPr lang="en-US" sz="1400" dirty="0">
                <a:ln>
                  <a:solidFill>
                    <a:srgbClr val="87B3FF"/>
                  </a:solidFill>
                </a:ln>
                <a:solidFill>
                  <a:srgbClr val="EBFFAD"/>
                </a:solidFill>
                <a:hlinkClick r:id="rId5"/>
              </a:rPr>
              <a:t>https://owl.english.purdue.edu/owl/resource/747/01/</a:t>
            </a:r>
            <a:r>
              <a:rPr lang="en-US" sz="1400" dirty="0">
                <a:ln>
                  <a:solidFill>
                    <a:srgbClr val="87B3FF"/>
                  </a:solidFill>
                </a:ln>
                <a:solidFill>
                  <a:srgbClr val="EBFFAD"/>
                </a:solidFill>
              </a:rPr>
              <a:t> </a:t>
            </a:r>
            <a:endParaRPr lang="en-US" sz="1400" dirty="0">
              <a:ln>
                <a:solidFill>
                  <a:srgbClr val="87B3FF"/>
                </a:solidFill>
              </a:ln>
            </a:endParaRPr>
          </a:p>
          <a:p>
            <a:pPr>
              <a:spcAft>
                <a:spcPts val="1200"/>
              </a:spcAft>
              <a:defRPr/>
            </a:pPr>
            <a:r>
              <a:rPr lang="en-US" sz="2000" dirty="0" smtClean="0">
                <a:solidFill>
                  <a:srgbClr val="CCFFCC"/>
                </a:solidFill>
              </a:rPr>
              <a:t>Chicago (history)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CCFFCC"/>
                </a:solidFill>
              </a:rPr>
              <a:t>The Chicago Manual of Style </a:t>
            </a:r>
            <a:r>
              <a:rPr lang="en-US" sz="1800" dirty="0">
                <a:solidFill>
                  <a:srgbClr val="CCFFCC"/>
                </a:solidFill>
              </a:rPr>
              <a:t>Online: </a:t>
            </a:r>
            <a:r>
              <a:rPr lang="en-US" sz="1400" dirty="0">
                <a:ln>
                  <a:solidFill>
                    <a:srgbClr val="87B3FF"/>
                  </a:solidFill>
                </a:ln>
                <a:solidFill>
                  <a:srgbClr val="87B3FF"/>
                </a:solidFill>
                <a:hlinkClick r:id="rId6"/>
              </a:rPr>
              <a:t>http://www.chicagomanualofstyle.org/</a:t>
            </a:r>
            <a:r>
              <a:rPr lang="en-US" sz="1400" dirty="0" smtClean="0">
                <a:ln>
                  <a:solidFill>
                    <a:srgbClr val="87B3FF"/>
                  </a:solidFill>
                </a:ln>
                <a:solidFill>
                  <a:srgbClr val="87B3FF"/>
                </a:solidFill>
                <a:hlinkClick r:id="rId6"/>
              </a:rPr>
              <a:t>home.html</a:t>
            </a:r>
            <a:r>
              <a:rPr lang="en-US" sz="1400" dirty="0" smtClean="0">
                <a:ln>
                  <a:solidFill>
                    <a:srgbClr val="87B3FF"/>
                  </a:solidFill>
                </a:ln>
                <a:solidFill>
                  <a:srgbClr val="87B3FF"/>
                </a:solidFill>
              </a:rPr>
              <a:t> </a:t>
            </a:r>
            <a:endParaRPr lang="en-US" sz="1400" dirty="0">
              <a:ln>
                <a:solidFill>
                  <a:srgbClr val="87B3FF"/>
                </a:solidFill>
              </a:ln>
              <a:solidFill>
                <a:srgbClr val="87B3FF"/>
              </a:solidFill>
            </a:endParaRPr>
          </a:p>
          <a:p>
            <a:pPr>
              <a:spcAft>
                <a:spcPts val="1200"/>
              </a:spcAft>
              <a:defRPr/>
            </a:pP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674519" y="4361499"/>
            <a:ext cx="3509962" cy="1306512"/>
          </a:xfrm>
          <a:prstGeom prst="rect">
            <a:avLst/>
          </a:prstGeom>
          <a:solidFill>
            <a:srgbClr val="3366FF"/>
          </a:solidFill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 dirty="0" err="1">
                <a:solidFill>
                  <a:srgbClr val="FFB8E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Lastname</a:t>
            </a:r>
            <a:r>
              <a:rPr lang="en-US" altLang="en-US" sz="1800" dirty="0">
                <a:solidFill>
                  <a:srgbClr val="FFB8E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altLang="en-US" sz="1800" dirty="0" err="1">
                <a:solidFill>
                  <a:srgbClr val="FFB8E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Firstname</a:t>
            </a:r>
            <a:r>
              <a:rPr lang="en-US" altLang="en-US" sz="1800" dirty="0">
                <a:solidFill>
                  <a:srgbClr val="FFB8E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”Article Title.” </a:t>
            </a:r>
            <a:r>
              <a:rPr lang="en-US" altLang="en-US" sz="1800" i="1" dirty="0">
                <a:solidFill>
                  <a:srgbClr val="FFB8E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Journal Title </a:t>
            </a:r>
            <a:r>
              <a:rPr lang="en-US" altLang="en-US" sz="1800" dirty="0">
                <a:solidFill>
                  <a:srgbClr val="FFB8E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Volume. Issue (Year): pages. Medium of publication.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5702300" y="5808663"/>
            <a:ext cx="3459163" cy="1001712"/>
          </a:xfrm>
          <a:prstGeom prst="rect">
            <a:avLst/>
          </a:prstGeom>
          <a:solidFill>
            <a:srgbClr val="3366FF"/>
          </a:solidFill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>
                <a:solidFill>
                  <a:srgbClr val="CC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Lastname, Firstname. “Article Title.” </a:t>
            </a:r>
            <a:r>
              <a:rPr lang="en-US" altLang="en-US" sz="1800" i="1">
                <a:solidFill>
                  <a:srgbClr val="CC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Journal Title </a:t>
            </a:r>
            <a:r>
              <a:rPr lang="en-US" altLang="en-US" sz="1800">
                <a:solidFill>
                  <a:srgbClr val="CCFF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 (Year): page range.	</a:t>
            </a:r>
          </a:p>
        </p:txBody>
      </p:sp>
      <p:sp>
        <p:nvSpPr>
          <p:cNvPr id="8" name="Rectangle 7"/>
          <p:cNvSpPr/>
          <p:nvPr/>
        </p:nvSpPr>
        <p:spPr>
          <a:xfrm>
            <a:off x="5688013" y="1447800"/>
            <a:ext cx="3482975" cy="1306513"/>
          </a:xfrm>
          <a:prstGeom prst="rect">
            <a:avLst/>
          </a:prstGeom>
          <a:solidFill>
            <a:srgbClr val="3366FF"/>
          </a:solidFill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Lastname</a:t>
            </a:r>
            <a:r>
              <a:rPr lang="en-US" alt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altLang="en-US" sz="1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Firstname</a:t>
            </a:r>
            <a:r>
              <a:rPr lang="en-US" altLang="en-US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Initial. Year. Article title. Abbreviated journal title. Volume(issue):pages.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688013" y="2894966"/>
            <a:ext cx="3468688" cy="1325880"/>
          </a:xfrm>
          <a:prstGeom prst="rect">
            <a:avLst/>
          </a:prstGeom>
          <a:solidFill>
            <a:srgbClr val="3366FF"/>
          </a:solidFill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>
                <a:solidFill>
                  <a:srgbClr val="FFFF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Lastname, Firstname Initial(s). (Year). Article title. </a:t>
            </a:r>
            <a:r>
              <a:rPr lang="en-US" altLang="en-US" sz="1800" i="1">
                <a:solidFill>
                  <a:srgbClr val="FFFF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Journal Title</a:t>
            </a:r>
            <a:r>
              <a:rPr lang="en-US" altLang="en-US" sz="1800">
                <a:solidFill>
                  <a:srgbClr val="FFFF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altLang="en-US" sz="1800" i="1">
                <a:solidFill>
                  <a:srgbClr val="FFFF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Volume</a:t>
            </a:r>
            <a:r>
              <a:rPr lang="en-US" altLang="en-US" sz="1800">
                <a:solidFill>
                  <a:srgbClr val="FFFF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page range.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23988"/>
            <a:ext cx="4878388" cy="54340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While reading papers</a:t>
            </a:r>
          </a:p>
          <a:p>
            <a:pPr marL="406400" lvl="1">
              <a:defRPr/>
            </a:pPr>
            <a:r>
              <a:rPr lang="en-US" dirty="0" smtClean="0"/>
              <a:t>Highlight </a:t>
            </a:r>
          </a:p>
          <a:p>
            <a:pPr marL="177800" lvl="1" indent="0">
              <a:buFontTx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2000" dirty="0" smtClean="0"/>
              <a:t> (2-colors: main ideas + questions)</a:t>
            </a:r>
          </a:p>
          <a:p>
            <a:pPr marL="406400" lvl="1">
              <a:defRPr/>
            </a:pPr>
            <a:r>
              <a:rPr lang="en-US" dirty="0" smtClean="0"/>
              <a:t>Take notes in the margins</a:t>
            </a:r>
          </a:p>
          <a:p>
            <a:pPr marL="406400" lvl="1">
              <a:defRPr/>
            </a:pPr>
            <a:r>
              <a:rPr lang="en-US" dirty="0" smtClean="0"/>
              <a:t>Organize</a:t>
            </a:r>
          </a:p>
          <a:p>
            <a:pPr marL="630238" lvl="2" indent="-228600">
              <a:defRPr/>
            </a:pPr>
            <a:r>
              <a:rPr lang="en-US" dirty="0" smtClean="0"/>
              <a:t>Headings</a:t>
            </a:r>
          </a:p>
          <a:p>
            <a:pPr marL="846138" lvl="3">
              <a:defRPr/>
            </a:pPr>
            <a:r>
              <a:rPr lang="en-US" dirty="0" smtClean="0"/>
              <a:t>create as you encounter new main ideas in papers</a:t>
            </a:r>
          </a:p>
          <a:p>
            <a:pPr marL="846138" lvl="3">
              <a:defRPr/>
            </a:pPr>
            <a:r>
              <a:rPr lang="en-US" dirty="0" smtClean="0"/>
              <a:t>can be out of order</a:t>
            </a:r>
          </a:p>
          <a:p>
            <a:pPr marL="846138" lvl="3">
              <a:defRPr/>
            </a:pPr>
            <a:r>
              <a:rPr lang="en-US" dirty="0" smtClean="0"/>
              <a:t>use figures</a:t>
            </a:r>
          </a:p>
          <a:p>
            <a:pPr marL="630238" lvl="2" indent="-228600">
              <a:defRPr/>
            </a:pPr>
            <a:r>
              <a:rPr lang="en-US" dirty="0" smtClean="0"/>
              <a:t>Keep track</a:t>
            </a:r>
          </a:p>
          <a:p>
            <a:pPr marL="846138" lvl="3">
              <a:defRPr/>
            </a:pPr>
            <a:r>
              <a:rPr lang="en-US" dirty="0"/>
              <a:t>u</a:t>
            </a:r>
            <a:r>
              <a:rPr lang="en-US" dirty="0" smtClean="0"/>
              <a:t>nder each heading write down author, </a:t>
            </a:r>
            <a:r>
              <a:rPr lang="en-US" dirty="0" err="1" smtClean="0"/>
              <a:t>pg</a:t>
            </a:r>
            <a:r>
              <a:rPr lang="en-US" dirty="0" smtClean="0"/>
              <a:t># and paragraph # where you found supporting details</a:t>
            </a:r>
          </a:p>
          <a:p>
            <a:pPr lvl="3"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4288" y="1450975"/>
            <a:ext cx="4049712" cy="4840288"/>
          </a:xfrm>
        </p:spPr>
        <p:txBody>
          <a:bodyPr/>
          <a:lstStyle/>
          <a:p>
            <a:pPr>
              <a:spcBef>
                <a:spcPts val="1872"/>
              </a:spcBef>
              <a:defRPr/>
            </a:pPr>
            <a:r>
              <a:rPr lang="en-US" dirty="0"/>
              <a:t>After reading papers</a:t>
            </a:r>
          </a:p>
          <a:p>
            <a:pPr lvl="1">
              <a:spcBef>
                <a:spcPts val="1872"/>
              </a:spcBef>
              <a:defRPr/>
            </a:pPr>
            <a:r>
              <a:rPr lang="en-US" dirty="0"/>
              <a:t>Order and </a:t>
            </a:r>
            <a:r>
              <a:rPr lang="en-US" dirty="0" smtClean="0"/>
              <a:t>prioritize </a:t>
            </a:r>
            <a:r>
              <a:rPr lang="en-US" dirty="0"/>
              <a:t>the </a:t>
            </a:r>
            <a:r>
              <a:rPr lang="en-US" dirty="0" smtClean="0"/>
              <a:t>headings</a:t>
            </a:r>
          </a:p>
          <a:p>
            <a:pPr lvl="1">
              <a:spcBef>
                <a:spcPts val="1872"/>
              </a:spcBef>
              <a:defRPr/>
            </a:pPr>
            <a:r>
              <a:rPr lang="en-US" dirty="0" smtClean="0"/>
              <a:t>Some headings will become subheadings</a:t>
            </a:r>
          </a:p>
          <a:p>
            <a:pPr lvl="1">
              <a:spcBef>
                <a:spcPts val="1872"/>
              </a:spcBef>
              <a:defRPr/>
            </a:pPr>
            <a:r>
              <a:rPr lang="en-US" dirty="0" smtClean="0"/>
              <a:t>Add detail under each heading/subheading from appropriate papers</a:t>
            </a:r>
          </a:p>
          <a:p>
            <a:pPr lvl="1">
              <a:spcBef>
                <a:spcPts val="1872"/>
              </a:spcBef>
              <a:defRPr/>
            </a:pPr>
            <a:r>
              <a:rPr lang="en-US" dirty="0" smtClean="0"/>
              <a:t>Think about connecting various ideas (transitions)</a:t>
            </a:r>
            <a:endParaRPr lang="en-US" dirty="0"/>
          </a:p>
          <a:p>
            <a:pPr>
              <a:spcBef>
                <a:spcPts val="1872"/>
              </a:spcBef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sz="5400" dirty="0" smtClean="0"/>
              <a:t>COMMON ERRORS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Not feasible </a:t>
            </a:r>
          </a:p>
          <a:p>
            <a:pPr marL="0" indent="0">
              <a:buFontTx/>
              <a:buNone/>
              <a:defRPr/>
            </a:pPr>
            <a:r>
              <a:rPr lang="en-US" dirty="0" smtClean="0"/>
              <a:t>(time, cost, equipment)</a:t>
            </a:r>
          </a:p>
          <a:p>
            <a:pPr>
              <a:defRPr/>
            </a:pPr>
            <a:r>
              <a:rPr lang="en-US" dirty="0" smtClean="0"/>
              <a:t> Not novel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Too specific</a:t>
            </a:r>
          </a:p>
          <a:p>
            <a:pPr>
              <a:defRPr/>
            </a:pPr>
            <a:r>
              <a:rPr lang="en-US" dirty="0" smtClean="0"/>
              <a:t> Too general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Disorganized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Incomplete background</a:t>
            </a:r>
          </a:p>
          <a:p>
            <a:pPr>
              <a:defRPr/>
            </a:pPr>
            <a:r>
              <a:rPr lang="en-US" dirty="0" smtClean="0"/>
              <a:t> Irrelevant information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Too many quotes</a:t>
            </a:r>
          </a:p>
          <a:p>
            <a:pPr>
              <a:defRPr/>
            </a:pPr>
            <a:r>
              <a:rPr lang="en-US" dirty="0" smtClean="0"/>
              <a:t> Poor transitions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381500" cy="5257800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dirty="0" smtClean="0"/>
              <a:t>Incorporate process into other classes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TOPIC paragraph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REFERENCES possible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ABSTRACTS chosen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PAPERS highlighted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NOTES taken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OUTLINE order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DRAFT for peer review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FINAL review manuscript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088" y="40530"/>
            <a:ext cx="6792912" cy="1443038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70000"/>
              </a:lnSpc>
              <a:defRPr/>
            </a:pPr>
            <a:r>
              <a:rPr lang="en-US" dirty="0" smtClean="0"/>
              <a:t>Comments and other IDEAS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smtClean="0"/>
              <a:t>Dr. Krakowiak</a:t>
            </a:r>
            <a:endParaRPr lang="en-US"/>
          </a:p>
        </p:txBody>
      </p:sp>
      <p:sp>
        <p:nvSpPr>
          <p:cNvPr id="7" name="Cloud Callout 6"/>
          <p:cNvSpPr>
            <a:spLocks noChangeArrowheads="1"/>
          </p:cNvSpPr>
          <p:nvPr/>
        </p:nvSpPr>
        <p:spPr bwMode="auto">
          <a:xfrm>
            <a:off x="215900" y="1620838"/>
            <a:ext cx="4310063" cy="1919287"/>
          </a:xfrm>
          <a:prstGeom prst="cloudCallout">
            <a:avLst>
              <a:gd name="adj1" fmla="val 41278"/>
              <a:gd name="adj2" fmla="val 69602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Cloud Callout 7"/>
          <p:cNvSpPr>
            <a:spLocks noChangeArrowheads="1"/>
          </p:cNvSpPr>
          <p:nvPr/>
        </p:nvSpPr>
        <p:spPr bwMode="auto">
          <a:xfrm>
            <a:off x="4621213" y="1458913"/>
            <a:ext cx="4378325" cy="2459037"/>
          </a:xfrm>
          <a:prstGeom prst="cloudCallout">
            <a:avLst>
              <a:gd name="adj1" fmla="val -50153"/>
              <a:gd name="adj2" fmla="val 50824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Cloud Callout 8"/>
          <p:cNvSpPr>
            <a:spLocks noChangeArrowheads="1"/>
          </p:cNvSpPr>
          <p:nvPr/>
        </p:nvSpPr>
        <p:spPr bwMode="auto">
          <a:xfrm>
            <a:off x="5364163" y="4349750"/>
            <a:ext cx="3675062" cy="2419350"/>
          </a:xfrm>
          <a:prstGeom prst="cloudCallout">
            <a:avLst>
              <a:gd name="adj1" fmla="val -71537"/>
              <a:gd name="adj2" fmla="val -53852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loud Callout 9"/>
          <p:cNvSpPr>
            <a:spLocks noChangeArrowheads="1"/>
          </p:cNvSpPr>
          <p:nvPr/>
        </p:nvSpPr>
        <p:spPr bwMode="auto">
          <a:xfrm>
            <a:off x="269875" y="4810125"/>
            <a:ext cx="4972050" cy="1863725"/>
          </a:xfrm>
          <a:prstGeom prst="cloudCallout">
            <a:avLst>
              <a:gd name="adj1" fmla="val 24667"/>
              <a:gd name="adj2" fmla="val -78551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3725" y="2039938"/>
            <a:ext cx="377825" cy="3921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1.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41925" y="1809750"/>
            <a:ext cx="3500438" cy="39211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2.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23913" y="5080000"/>
            <a:ext cx="37782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/>
              <a:t>3.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851525" y="4768850"/>
            <a:ext cx="28511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800"/>
              <a:t>4.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11288"/>
            <a:ext cx="4540250" cy="4840287"/>
          </a:xfrm>
        </p:spPr>
        <p:txBody>
          <a:bodyPr/>
          <a:lstStyle/>
          <a:p>
            <a:pPr>
              <a:spcBef>
                <a:spcPts val="1176"/>
              </a:spcBef>
              <a:defRPr/>
            </a:pPr>
            <a:r>
              <a:rPr lang="en-US" dirty="0" smtClean="0"/>
              <a:t>BENEFITS</a:t>
            </a:r>
          </a:p>
          <a:p>
            <a:pPr lvl="1">
              <a:spcBef>
                <a:spcPts val="1176"/>
              </a:spcBef>
              <a:defRPr/>
            </a:pPr>
            <a:r>
              <a:rPr lang="en-US" sz="2000" dirty="0" smtClean="0"/>
              <a:t>EXPOSES students to latest scientific research and content</a:t>
            </a:r>
          </a:p>
          <a:p>
            <a:pPr lvl="1">
              <a:spcBef>
                <a:spcPts val="1176"/>
              </a:spcBef>
              <a:defRPr/>
            </a:pPr>
            <a:r>
              <a:rPr lang="en-US" sz="2000" dirty="0" smtClean="0"/>
              <a:t>Helps students become ACCUSTOMED to </a:t>
            </a:r>
          </a:p>
          <a:p>
            <a:pPr lvl="2">
              <a:spcBef>
                <a:spcPts val="1176"/>
              </a:spcBef>
              <a:defRPr/>
            </a:pPr>
            <a:r>
              <a:rPr lang="en-US" sz="1800" dirty="0" smtClean="0"/>
              <a:t>Searching</a:t>
            </a:r>
          </a:p>
          <a:p>
            <a:pPr lvl="2">
              <a:spcBef>
                <a:spcPts val="1176"/>
              </a:spcBef>
              <a:defRPr/>
            </a:pPr>
            <a:r>
              <a:rPr lang="en-US" sz="1800" dirty="0" smtClean="0"/>
              <a:t>Reading </a:t>
            </a:r>
          </a:p>
          <a:p>
            <a:pPr lvl="2">
              <a:spcBef>
                <a:spcPts val="1176"/>
              </a:spcBef>
              <a:defRPr/>
            </a:pPr>
            <a:r>
              <a:rPr lang="en-US" sz="1800" dirty="0" smtClean="0"/>
              <a:t>Understanding </a:t>
            </a:r>
          </a:p>
          <a:p>
            <a:pPr marL="458788" lvl="1" indent="0">
              <a:spcBef>
                <a:spcPts val="1176"/>
              </a:spcBef>
              <a:buFontTx/>
              <a:buNone/>
              <a:defRPr/>
            </a:pPr>
            <a:r>
              <a:rPr lang="en-US" sz="2000" dirty="0" smtClean="0"/>
              <a:t>peer</a:t>
            </a:r>
            <a:r>
              <a:rPr lang="en-US" sz="2000" dirty="0"/>
              <a:t>-reviewed </a:t>
            </a:r>
            <a:r>
              <a:rPr lang="en-US" sz="2000" dirty="0" smtClean="0"/>
              <a:t>scientific articles </a:t>
            </a:r>
          </a:p>
          <a:p>
            <a:pPr lvl="1">
              <a:spcBef>
                <a:spcPts val="1176"/>
              </a:spcBef>
              <a:defRPr/>
            </a:pPr>
            <a:r>
              <a:rPr lang="en-US" sz="2000" dirty="0" smtClean="0"/>
              <a:t>TEACHES </a:t>
            </a:r>
            <a:r>
              <a:rPr lang="en-US" sz="2000" dirty="0"/>
              <a:t>how to </a:t>
            </a:r>
            <a:r>
              <a:rPr lang="en-US" sz="2000" dirty="0" smtClean="0"/>
              <a:t>organize and communicate acquired knowledge</a:t>
            </a:r>
          </a:p>
          <a:p>
            <a:pPr lvl="1">
              <a:spcBef>
                <a:spcPts val="1176"/>
              </a:spcBef>
              <a:defRPr/>
            </a:pPr>
            <a:r>
              <a:rPr lang="en-US" sz="2000" dirty="0" smtClean="0"/>
              <a:t>EXCITES and EMPOWERS (builds upon passions)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225" y="1392238"/>
            <a:ext cx="4645025" cy="5519737"/>
          </a:xfrm>
        </p:spPr>
        <p:txBody>
          <a:bodyPr/>
          <a:lstStyle/>
          <a:p>
            <a:pPr>
              <a:spcBef>
                <a:spcPts val="800"/>
              </a:spcBef>
              <a:defRPr/>
            </a:pPr>
            <a:r>
              <a:rPr lang="en-US" dirty="0" smtClean="0"/>
              <a:t>CHALLENGES</a:t>
            </a:r>
          </a:p>
          <a:p>
            <a:pPr lvl="1">
              <a:spcBef>
                <a:spcPts val="800"/>
              </a:spcBef>
              <a:defRPr/>
            </a:pPr>
            <a:r>
              <a:rPr lang="en-US" sz="2000" dirty="0" smtClean="0"/>
              <a:t>Getting started is OVERWHELMING</a:t>
            </a:r>
          </a:p>
          <a:p>
            <a:pPr lvl="1">
              <a:spcBef>
                <a:spcPts val="800"/>
              </a:spcBef>
              <a:defRPr/>
            </a:pPr>
            <a:r>
              <a:rPr lang="en-US" sz="2000" dirty="0" smtClean="0"/>
              <a:t>Developing working knowledge takes TIME</a:t>
            </a:r>
          </a:p>
          <a:p>
            <a:pPr lvl="1">
              <a:spcBef>
                <a:spcPts val="800"/>
              </a:spcBef>
              <a:defRPr/>
            </a:pPr>
            <a:r>
              <a:rPr lang="en-US" sz="2000" dirty="0" smtClean="0"/>
              <a:t>Assuring completeness is TRICKY</a:t>
            </a:r>
          </a:p>
          <a:p>
            <a:pPr lvl="1">
              <a:spcBef>
                <a:spcPts val="800"/>
              </a:spcBef>
              <a:defRPr/>
            </a:pPr>
            <a:r>
              <a:rPr lang="en-US" sz="2000" dirty="0" smtClean="0"/>
              <a:t>Limiting Breadth/Depth of content is DIFFICULT</a:t>
            </a:r>
          </a:p>
          <a:p>
            <a:pPr lvl="1">
              <a:spcBef>
                <a:spcPts val="800"/>
              </a:spcBef>
              <a:defRPr/>
            </a:pPr>
            <a:r>
              <a:rPr lang="en-US" sz="2000" dirty="0" smtClean="0"/>
              <a:t>Understanding limitations and feasibility require MATURITY and GUIDANCE</a:t>
            </a:r>
          </a:p>
          <a:p>
            <a:pPr lvl="1">
              <a:spcBef>
                <a:spcPts val="800"/>
              </a:spcBef>
              <a:defRPr/>
            </a:pPr>
            <a:r>
              <a:rPr lang="en-US" sz="2000" dirty="0" smtClean="0"/>
              <a:t>Organizing ideas is TOUGH</a:t>
            </a:r>
          </a:p>
          <a:p>
            <a:pPr lvl="1">
              <a:spcBef>
                <a:spcPts val="800"/>
              </a:spcBef>
              <a:defRPr/>
            </a:pPr>
            <a:r>
              <a:rPr lang="en-US" sz="2000" dirty="0" smtClean="0"/>
              <a:t>Writing complete/coherent sentences and paragraphs takes RE-WRITING</a:t>
            </a:r>
          </a:p>
          <a:p>
            <a:pPr lvl="1">
              <a:spcBef>
                <a:spcPts val="800"/>
              </a:spcBef>
              <a:defRPr/>
            </a:pPr>
            <a:endParaRPr lang="en-US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Dr. </a:t>
            </a:r>
            <a:r>
              <a:rPr lang="en-US" dirty="0" err="1" smtClean="0"/>
              <a:t>Krakowiak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650" y="0"/>
            <a:ext cx="6792350" cy="1442552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575" y="1450975"/>
            <a:ext cx="8969375" cy="5087938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 Our Journeys</a:t>
            </a:r>
          </a:p>
          <a:p>
            <a:pPr lvl="1">
              <a:defRPr/>
            </a:pPr>
            <a:r>
              <a:rPr lang="en-US" sz="3200" dirty="0" smtClean="0"/>
              <a:t> </a:t>
            </a:r>
            <a:r>
              <a:rPr lang="en-US" sz="3200" dirty="0" err="1" smtClean="0"/>
              <a:t>Chrissy</a:t>
            </a:r>
            <a:r>
              <a:rPr lang="en-US" sz="3200" dirty="0" smtClean="0"/>
              <a:t> and Patricia</a:t>
            </a:r>
          </a:p>
          <a:p>
            <a:pPr>
              <a:defRPr/>
            </a:pPr>
            <a:r>
              <a:rPr lang="en-US" sz="3600" dirty="0" smtClean="0"/>
              <a:t> Steps to a Literature Search</a:t>
            </a:r>
          </a:p>
          <a:p>
            <a:pPr lvl="1">
              <a:defRPr/>
            </a:pPr>
            <a:r>
              <a:rPr lang="en-US" sz="3200" dirty="0" smtClean="0"/>
              <a:t> IDEAS and KNOWLEDGE</a:t>
            </a:r>
          </a:p>
          <a:p>
            <a:pPr lvl="1">
              <a:defRPr/>
            </a:pPr>
            <a:r>
              <a:rPr lang="en-US" sz="3200" dirty="0" smtClean="0"/>
              <a:t> REFERENCES and SEARCHES</a:t>
            </a:r>
          </a:p>
          <a:p>
            <a:pPr lvl="1">
              <a:defRPr/>
            </a:pPr>
            <a:r>
              <a:rPr lang="en-US" sz="3200" dirty="0" smtClean="0"/>
              <a:t> OUTLINES and CONNECTIONS</a:t>
            </a:r>
          </a:p>
          <a:p>
            <a:pPr>
              <a:defRPr/>
            </a:pPr>
            <a:r>
              <a:rPr lang="en-US" sz="3600" dirty="0" smtClean="0"/>
              <a:t> Common Mistakes and Tips</a:t>
            </a:r>
          </a:p>
          <a:p>
            <a:pPr>
              <a:defRPr/>
            </a:pPr>
            <a:r>
              <a:rPr lang="en-US" sz="3600" dirty="0" smtClean="0"/>
              <a:t> COMMENTS!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7"/>
          <p:cNvSpPr>
            <a:spLocks noChangeArrowheads="1"/>
          </p:cNvSpPr>
          <p:nvPr/>
        </p:nvSpPr>
        <p:spPr bwMode="auto">
          <a:xfrm>
            <a:off x="6577013" y="0"/>
            <a:ext cx="2566987" cy="1446213"/>
          </a:xfrm>
          <a:prstGeom prst="rect">
            <a:avLst/>
          </a:prstGeom>
          <a:gradFill rotWithShape="1">
            <a:gsLst>
              <a:gs pos="0">
                <a:srgbClr val="EAC793"/>
              </a:gs>
              <a:gs pos="100000">
                <a:srgbClr val="EEEFC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4235" y="0"/>
            <a:ext cx="3561823" cy="1443038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4800" dirty="0" smtClean="0"/>
              <a:t>Our</a:t>
            </a:r>
            <a:br>
              <a:rPr lang="en-US" sz="4800" dirty="0" smtClean="0"/>
            </a:br>
            <a:r>
              <a:rPr lang="en-US" sz="4800" dirty="0" smtClean="0"/>
              <a:t>Journeys</a:t>
            </a:r>
            <a:endParaRPr lang="en-US" sz="4800" dirty="0"/>
          </a:p>
        </p:txBody>
      </p:sp>
      <p:sp>
        <p:nvSpPr>
          <p:cNvPr id="17412" name="Rectangle 46"/>
          <p:cNvSpPr>
            <a:spLocks noChangeArrowheads="1"/>
          </p:cNvSpPr>
          <p:nvPr/>
        </p:nvSpPr>
        <p:spPr bwMode="auto">
          <a:xfrm>
            <a:off x="0" y="0"/>
            <a:ext cx="2566988" cy="1446213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100000">
                <a:srgbClr val="EAC79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solidFill>
                <a:srgbClr val="FFFF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85543" y="1419225"/>
            <a:ext cx="32422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Dr. Christina O'Malley</a:t>
            </a:r>
          </a:p>
          <a:p>
            <a:pPr algn="ctr" eaLnBrk="1" hangingPunct="1">
              <a:buFontTx/>
              <a:buNone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(Chrissy)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-204716" y="177421"/>
            <a:ext cx="2880023" cy="1917189"/>
            <a:chOff x="125353" y="379307"/>
            <a:chExt cx="2549954" cy="171530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354" y="379307"/>
              <a:ext cx="2549953" cy="1631156"/>
            </a:xfrm>
            <a:prstGeom prst="rect">
              <a:avLst/>
            </a:prstGeom>
          </p:spPr>
        </p:pic>
        <p:sp>
          <p:nvSpPr>
            <p:cNvPr id="9" name="TextBox 14"/>
            <p:cNvSpPr txBox="1">
              <a:spLocks noChangeArrowheads="1"/>
            </p:cNvSpPr>
            <p:nvPr/>
          </p:nvSpPr>
          <p:spPr bwMode="auto">
            <a:xfrm>
              <a:off x="125353" y="1783691"/>
              <a:ext cx="2530165" cy="310919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Science Fair / ISEF</a:t>
              </a:r>
              <a:endParaRPr lang="en-US" altLang="en-US" sz="1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26317" y="4781124"/>
            <a:ext cx="2921668" cy="2110601"/>
            <a:chOff x="3024338" y="3896412"/>
            <a:chExt cx="2921668" cy="211060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7151" y="3896412"/>
              <a:ext cx="2896042" cy="2076876"/>
            </a:xfrm>
            <a:prstGeom prst="rect">
              <a:avLst/>
            </a:prstGeom>
          </p:spPr>
        </p:pic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3024338" y="5397615"/>
              <a:ext cx="2921668" cy="609398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Ohio State                       MS, PhD</a:t>
              </a:r>
            </a:p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Geology/Paleontology</a:t>
              </a:r>
              <a:endParaRPr lang="en-US" altLang="en-US" sz="14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0" y="2341356"/>
            <a:ext cx="3064884" cy="2268766"/>
            <a:chOff x="341193" y="2613127"/>
            <a:chExt cx="2921668" cy="1950528"/>
          </a:xfrm>
        </p:grpSpPr>
        <p:pic>
          <p:nvPicPr>
            <p:cNvPr id="17415" name="Picture 7" descr="Image result for wright state universit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193" y="2613127"/>
              <a:ext cx="2921668" cy="16449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4"/>
            <p:cNvSpPr txBox="1">
              <a:spLocks noChangeArrowheads="1"/>
            </p:cNvSpPr>
            <p:nvPr/>
          </p:nvSpPr>
          <p:spPr bwMode="auto">
            <a:xfrm>
              <a:off x="341193" y="4039737"/>
              <a:ext cx="2921668" cy="523918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Wright State            BS, BS, MST</a:t>
              </a:r>
            </a:p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Biology, Chemistry, Earth Science</a:t>
              </a:r>
              <a:endParaRPr lang="en-US" altLang="en-US" sz="14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827756" y="353048"/>
            <a:ext cx="3343540" cy="2196839"/>
            <a:chOff x="6217869" y="418543"/>
            <a:chExt cx="3343540" cy="219683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17869" y="418543"/>
              <a:ext cx="3343540" cy="2196839"/>
            </a:xfrm>
            <a:prstGeom prst="rect">
              <a:avLst/>
            </a:prstGeom>
          </p:spPr>
        </p:pic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6217869" y="1999110"/>
              <a:ext cx="3343540" cy="609398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 dirty="0" smtClean="0"/>
                <a:t>Carroll High School  </a:t>
              </a:r>
            </a:p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AP Bio, Honors </a:t>
              </a:r>
              <a:r>
                <a:rPr lang="en-US" altLang="en-US" sz="1400" dirty="0" err="1" smtClean="0"/>
                <a:t>Chem</a:t>
              </a:r>
              <a:r>
                <a:rPr lang="en-US" altLang="en-US" sz="1400" dirty="0" smtClean="0"/>
                <a:t>, Physics</a:t>
              </a:r>
              <a:endParaRPr lang="en-US" altLang="en-US" sz="14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497292" y="3472656"/>
            <a:ext cx="5715001" cy="2777818"/>
            <a:chOff x="5518440" y="2215356"/>
            <a:chExt cx="5715001" cy="277781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18441" y="2215356"/>
              <a:ext cx="5715000" cy="2514600"/>
            </a:xfrm>
            <a:prstGeom prst="rect">
              <a:avLst/>
            </a:prstGeom>
          </p:spPr>
        </p:pic>
        <p:sp>
          <p:nvSpPr>
            <p:cNvPr id="26" name="TextBox 14"/>
            <p:cNvSpPr txBox="1">
              <a:spLocks noChangeArrowheads="1"/>
            </p:cNvSpPr>
            <p:nvPr/>
          </p:nvSpPr>
          <p:spPr bwMode="auto">
            <a:xfrm>
              <a:off x="5518440" y="4383776"/>
              <a:ext cx="3639045" cy="609398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University of Dayton                         </a:t>
              </a:r>
              <a:r>
                <a:rPr lang="en-US" altLang="en-US" sz="1400" dirty="0" err="1" smtClean="0"/>
                <a:t>MSEd</a:t>
              </a:r>
              <a:endParaRPr lang="en-US" altLang="en-US" sz="1400" dirty="0" smtClean="0"/>
            </a:p>
            <a:p>
              <a:pPr algn="r" eaLnBrk="1" hangingPunct="1">
                <a:buFontTx/>
                <a:buNone/>
              </a:pPr>
              <a:r>
                <a:rPr lang="en-US" altLang="en-US" sz="1400" dirty="0" smtClean="0"/>
                <a:t>License, Secondary Science Ed</a:t>
              </a:r>
              <a:endParaRPr lang="en-US" altLang="en-US" sz="1400" dirty="0"/>
            </a:p>
          </p:txBody>
        </p:sp>
      </p:grpSp>
      <p:sp>
        <p:nvSpPr>
          <p:cNvPr id="10" name="Curved Up Arrow 9"/>
          <p:cNvSpPr>
            <a:spLocks noChangeArrowheads="1"/>
          </p:cNvSpPr>
          <p:nvPr/>
        </p:nvSpPr>
        <p:spPr bwMode="auto">
          <a:xfrm>
            <a:off x="2525713" y="2084388"/>
            <a:ext cx="3698875" cy="2776537"/>
          </a:xfrm>
          <a:prstGeom prst="curvedUpArrow">
            <a:avLst>
              <a:gd name="adj1" fmla="val 20630"/>
              <a:gd name="adj2" fmla="val 41945"/>
              <a:gd name="adj3" fmla="val 25000"/>
            </a:avLst>
          </a:prstGeom>
          <a:solidFill>
            <a:srgbClr val="333399"/>
          </a:solidFill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7"/>
          <p:cNvSpPr>
            <a:spLocks noChangeArrowheads="1"/>
          </p:cNvSpPr>
          <p:nvPr/>
        </p:nvSpPr>
        <p:spPr bwMode="auto">
          <a:xfrm>
            <a:off x="6577013" y="0"/>
            <a:ext cx="2566987" cy="1446213"/>
          </a:xfrm>
          <a:prstGeom prst="rect">
            <a:avLst/>
          </a:prstGeom>
          <a:gradFill rotWithShape="1">
            <a:gsLst>
              <a:gs pos="0">
                <a:srgbClr val="EAC793"/>
              </a:gs>
              <a:gs pos="100000">
                <a:srgbClr val="EEEFC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5307" y="0"/>
            <a:ext cx="3561823" cy="1443038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4800" dirty="0" smtClean="0"/>
              <a:t>Our</a:t>
            </a:r>
            <a:br>
              <a:rPr lang="en-US" sz="4800" dirty="0" smtClean="0"/>
            </a:br>
            <a:r>
              <a:rPr lang="en-US" sz="4800" dirty="0" smtClean="0"/>
              <a:t>Journeys</a:t>
            </a:r>
            <a:endParaRPr lang="en-US" sz="4800" dirty="0"/>
          </a:p>
        </p:txBody>
      </p:sp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-68263" y="2317750"/>
            <a:ext cx="2398713" cy="2071688"/>
            <a:chOff x="-67560" y="2317852"/>
            <a:chExt cx="2397871" cy="2071386"/>
          </a:xfrm>
        </p:grpSpPr>
        <p:pic>
          <p:nvPicPr>
            <p:cNvPr id="18460" name="Picture 6" descr="EIHGBld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2317852"/>
              <a:ext cx="2330310" cy="2071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61" name="TextBox 14"/>
            <p:cNvSpPr txBox="1">
              <a:spLocks noChangeArrowheads="1"/>
            </p:cNvSpPr>
            <p:nvPr/>
          </p:nvSpPr>
          <p:spPr bwMode="auto">
            <a:xfrm>
              <a:off x="807624" y="3826439"/>
              <a:ext cx="1516551" cy="562718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buFontTx/>
                <a:buNone/>
              </a:pPr>
              <a:r>
                <a:rPr lang="en-US" altLang="en-US" sz="1400" dirty="0"/>
                <a:t>Human Genetics (UU)</a:t>
              </a:r>
            </a:p>
          </p:txBody>
        </p:sp>
        <p:pic>
          <p:nvPicPr>
            <p:cNvPr id="18462" name="Picture 5" descr="fg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82" t="57532" r="16205" b="2309"/>
            <a:stretch>
              <a:fillRect/>
            </a:stretch>
          </p:blipFill>
          <p:spPr bwMode="auto">
            <a:xfrm>
              <a:off x="0" y="3820237"/>
              <a:ext cx="826089" cy="568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63" name="TextBox 35"/>
            <p:cNvSpPr txBox="1">
              <a:spLocks noChangeArrowheads="1"/>
            </p:cNvSpPr>
            <p:nvPr/>
          </p:nvSpPr>
          <p:spPr bwMode="auto">
            <a:xfrm>
              <a:off x="-67560" y="2327505"/>
              <a:ext cx="543739" cy="325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>
                  <a:solidFill>
                    <a:srgbClr val="0000FF"/>
                  </a:solidFill>
                </a:rPr>
                <a:t>PhD</a:t>
              </a: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1908175" y="4597400"/>
            <a:ext cx="3830638" cy="2284413"/>
            <a:chOff x="1908910" y="4597180"/>
            <a:chExt cx="3830258" cy="2285243"/>
          </a:xfrm>
        </p:grpSpPr>
        <p:pic>
          <p:nvPicPr>
            <p:cNvPr id="18455" name="Picture 11" descr="c03_NorthViewsm1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999" y="4684669"/>
              <a:ext cx="3710984" cy="2173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56" name="TextBox 15"/>
            <p:cNvSpPr txBox="1">
              <a:spLocks noChangeArrowheads="1"/>
            </p:cNvSpPr>
            <p:nvPr/>
          </p:nvSpPr>
          <p:spPr bwMode="auto">
            <a:xfrm>
              <a:off x="1980655" y="6292437"/>
              <a:ext cx="3180527" cy="562718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/>
                <a:t>Child Health and Human Development (NIH)</a:t>
              </a:r>
            </a:p>
          </p:txBody>
        </p:sp>
        <p:pic>
          <p:nvPicPr>
            <p:cNvPr id="18457" name="Picture 5" descr="D:\Image1.t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50" r="8318"/>
            <a:stretch>
              <a:fillRect/>
            </a:stretch>
          </p:blipFill>
          <p:spPr bwMode="auto">
            <a:xfrm>
              <a:off x="5152433" y="6312375"/>
              <a:ext cx="504943" cy="545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5118517" y="6656916"/>
              <a:ext cx="620651" cy="225507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099" dir="2700000" algn="ctr" rotWithShape="0">
                <a:schemeClr val="tx1">
                  <a:alpha val="74998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>
                <a:buFontTx/>
                <a:buNone/>
                <a:defRPr/>
              </a:pPr>
              <a:r>
                <a:rPr lang="en-US" sz="800" i="1" dirty="0">
                  <a:solidFill>
                    <a:srgbClr val="FFFF99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Sc5d</a:t>
              </a:r>
              <a:r>
                <a:rPr lang="en-US" sz="800" dirty="0">
                  <a:solidFill>
                    <a:srgbClr val="FFFF99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 -/-</a:t>
              </a:r>
            </a:p>
          </p:txBody>
        </p:sp>
        <p:sp>
          <p:nvSpPr>
            <p:cNvPr id="18459" name="TextBox 37"/>
            <p:cNvSpPr txBox="1">
              <a:spLocks noChangeArrowheads="1"/>
            </p:cNvSpPr>
            <p:nvPr/>
          </p:nvSpPr>
          <p:spPr bwMode="auto">
            <a:xfrm>
              <a:off x="1908910" y="4597180"/>
              <a:ext cx="952692" cy="325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>
                  <a:solidFill>
                    <a:srgbClr val="0000FF"/>
                  </a:solidFill>
                </a:rPr>
                <a:t>Post-doc</a:t>
              </a:r>
            </a:p>
          </p:txBody>
        </p:sp>
      </p:grp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6042025" y="0"/>
            <a:ext cx="3101975" cy="1997075"/>
            <a:chOff x="6055056" y="0"/>
            <a:chExt cx="3102456" cy="1997235"/>
          </a:xfrm>
        </p:grpSpPr>
        <p:pic>
          <p:nvPicPr>
            <p:cNvPr id="18451" name="Picture 10" descr="Dormitory-300x225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88"/>
            <a:stretch>
              <a:fillRect/>
            </a:stretch>
          </p:blipFill>
          <p:spPr bwMode="auto">
            <a:xfrm>
              <a:off x="6055056" y="0"/>
              <a:ext cx="3102456" cy="1996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52" name="TextBox 17"/>
            <p:cNvSpPr txBox="1">
              <a:spLocks noChangeArrowheads="1"/>
            </p:cNvSpPr>
            <p:nvPr/>
          </p:nvSpPr>
          <p:spPr bwMode="auto">
            <a:xfrm>
              <a:off x="6059619" y="1385177"/>
              <a:ext cx="2402918" cy="605807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/>
                <a:t>Genetics, Molecular Bio, </a:t>
              </a:r>
            </a:p>
            <a:p>
              <a:pPr eaLnBrk="1" hangingPunct="1">
                <a:buFontTx/>
                <a:buNone/>
              </a:pPr>
              <a:r>
                <a:rPr lang="en-US" altLang="en-US" sz="1400"/>
                <a:t>A &amp; P, AP Bio (ASMSA)</a:t>
              </a:r>
            </a:p>
          </p:txBody>
        </p:sp>
        <p:pic>
          <p:nvPicPr>
            <p:cNvPr id="18453" name="Picture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2537" y="1385289"/>
              <a:ext cx="694974" cy="611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76862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54" name="TextBox 38"/>
            <p:cNvSpPr txBox="1">
              <a:spLocks noChangeArrowheads="1"/>
            </p:cNvSpPr>
            <p:nvPr/>
          </p:nvSpPr>
          <p:spPr bwMode="auto">
            <a:xfrm>
              <a:off x="8242099" y="0"/>
              <a:ext cx="899786" cy="279564"/>
            </a:xfrm>
            <a:prstGeom prst="rect">
              <a:avLst/>
            </a:prstGeom>
            <a:solidFill>
              <a:srgbClr val="FFFFFF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>
                  <a:solidFill>
                    <a:srgbClr val="0000FF"/>
                  </a:solidFill>
                </a:rPr>
                <a:t>Teacher</a:t>
              </a:r>
            </a:p>
          </p:txBody>
        </p:sp>
      </p:grpSp>
      <p:grpSp>
        <p:nvGrpSpPr>
          <p:cNvPr id="45" name="Group 44"/>
          <p:cNvGrpSpPr>
            <a:grpSpLocks/>
          </p:cNvGrpSpPr>
          <p:nvPr/>
        </p:nvGrpSpPr>
        <p:grpSpPr bwMode="auto">
          <a:xfrm>
            <a:off x="5102225" y="2389188"/>
            <a:ext cx="4059238" cy="2063750"/>
            <a:chOff x="5102191" y="2388860"/>
            <a:chExt cx="4058776" cy="2063591"/>
          </a:xfrm>
        </p:grpSpPr>
        <p:pic>
          <p:nvPicPr>
            <p:cNvPr id="18447" name="Picture 12" descr="ACHmorning-copy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5" r="10803"/>
            <a:stretch>
              <a:fillRect/>
            </a:stretch>
          </p:blipFill>
          <p:spPr bwMode="auto">
            <a:xfrm>
              <a:off x="5117530" y="2391824"/>
              <a:ext cx="4043437" cy="2046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8" name="TextBox 16"/>
            <p:cNvSpPr txBox="1">
              <a:spLocks noChangeArrowheads="1"/>
            </p:cNvSpPr>
            <p:nvPr/>
          </p:nvSpPr>
          <p:spPr bwMode="auto">
            <a:xfrm>
              <a:off x="5102191" y="3846644"/>
              <a:ext cx="4041809" cy="605807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/>
                <a:t>Arkansas Center for Birth Defects </a:t>
              </a:r>
            </a:p>
            <a:p>
              <a:pPr eaLnBrk="1" hangingPunct="1">
                <a:buFontTx/>
                <a:buNone/>
              </a:pPr>
              <a:r>
                <a:rPr lang="en-US" altLang="en-US" sz="1400"/>
                <a:t>Research and Prevention (UAMS)</a:t>
              </a:r>
            </a:p>
          </p:txBody>
        </p:sp>
        <p:pic>
          <p:nvPicPr>
            <p:cNvPr id="18449" name="Picture 3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56" t="3168" r="18684" b="2284"/>
            <a:stretch>
              <a:fillRect/>
            </a:stretch>
          </p:blipFill>
          <p:spPr bwMode="auto">
            <a:xfrm>
              <a:off x="8628530" y="3846924"/>
              <a:ext cx="530412" cy="598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67842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50" name="TextBox 39"/>
            <p:cNvSpPr txBox="1">
              <a:spLocks noChangeArrowheads="1"/>
            </p:cNvSpPr>
            <p:nvPr/>
          </p:nvSpPr>
          <p:spPr bwMode="auto">
            <a:xfrm>
              <a:off x="8094593" y="2388860"/>
              <a:ext cx="1064040" cy="562718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buFontTx/>
                <a:buNone/>
              </a:pPr>
              <a:r>
                <a:rPr lang="en-US" altLang="en-US" sz="1400">
                  <a:solidFill>
                    <a:srgbClr val="0000FF"/>
                  </a:solidFill>
                </a:rPr>
                <a:t>Assistant Professor</a:t>
              </a:r>
            </a:p>
          </p:txBody>
        </p:sp>
      </p:grpSp>
      <p:sp>
        <p:nvSpPr>
          <p:cNvPr id="10" name="Curved Up Arrow 9"/>
          <p:cNvSpPr>
            <a:spLocks noChangeArrowheads="1"/>
          </p:cNvSpPr>
          <p:nvPr/>
        </p:nvSpPr>
        <p:spPr bwMode="auto">
          <a:xfrm>
            <a:off x="2133600" y="2084388"/>
            <a:ext cx="3698875" cy="2776537"/>
          </a:xfrm>
          <a:prstGeom prst="curvedUpArrow">
            <a:avLst>
              <a:gd name="adj1" fmla="val 20630"/>
              <a:gd name="adj2" fmla="val 41945"/>
              <a:gd name="adj3" fmla="val 25000"/>
            </a:avLst>
          </a:prstGeom>
          <a:solidFill>
            <a:srgbClr val="333399"/>
          </a:solidFill>
          <a:ln>
            <a:noFill/>
          </a:ln>
          <a:effectLst>
            <a:outerShdw dist="35921" dir="2700000" algn="ctr" rotWithShape="0">
              <a:schemeClr val="tx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40" name="Rectangle 46"/>
          <p:cNvSpPr>
            <a:spLocks noChangeArrowheads="1"/>
          </p:cNvSpPr>
          <p:nvPr/>
        </p:nvSpPr>
        <p:spPr bwMode="auto">
          <a:xfrm>
            <a:off x="0" y="0"/>
            <a:ext cx="2566988" cy="1446213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100000">
                <a:srgbClr val="EAC79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solidFill>
                <a:srgbClr val="FFFF00"/>
              </a:solidFill>
            </a:endParaRPr>
          </a:p>
        </p:txBody>
      </p: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-53975" y="0"/>
            <a:ext cx="2959100" cy="1998663"/>
            <a:chOff x="-54048" y="-18524"/>
            <a:chExt cx="2959229" cy="1998922"/>
          </a:xfrm>
        </p:grpSpPr>
        <p:pic>
          <p:nvPicPr>
            <p:cNvPr id="18443" name="Picture 4" descr="ind_34.jp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8524"/>
              <a:ext cx="2905181" cy="1997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4" name="Picture 5" descr="220x166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18" t="4491" r="13860" b="4898"/>
            <a:stretch>
              <a:fillRect/>
            </a:stretch>
          </p:blipFill>
          <p:spPr bwMode="auto">
            <a:xfrm>
              <a:off x="0" y="1375316"/>
              <a:ext cx="619739" cy="603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85097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5" name="TextBox 13"/>
            <p:cNvSpPr txBox="1">
              <a:spLocks noChangeArrowheads="1"/>
            </p:cNvSpPr>
            <p:nvPr/>
          </p:nvSpPr>
          <p:spPr bwMode="auto">
            <a:xfrm>
              <a:off x="613317" y="1374591"/>
              <a:ext cx="2290353" cy="605807"/>
            </a:xfrm>
            <a:prstGeom prst="rect">
              <a:avLst/>
            </a:prstGeom>
            <a:solidFill>
              <a:schemeClr val="accent2">
                <a:alpha val="5686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buFontTx/>
                <a:buNone/>
              </a:pPr>
              <a:r>
                <a:rPr lang="en-US" altLang="en-US" sz="1400" dirty="0"/>
                <a:t>Chemistry, emphasis </a:t>
              </a:r>
            </a:p>
            <a:p>
              <a:pPr algn="r" eaLnBrk="1" hangingPunct="1">
                <a:buFontTx/>
                <a:buNone/>
              </a:pPr>
              <a:r>
                <a:rPr lang="en-US" altLang="en-US" sz="1400" dirty="0"/>
                <a:t>Molecular Biology (BYU)</a:t>
              </a:r>
            </a:p>
          </p:txBody>
        </p:sp>
        <p:sp>
          <p:nvSpPr>
            <p:cNvPr id="18446" name="TextBox 34"/>
            <p:cNvSpPr txBox="1">
              <a:spLocks noChangeArrowheads="1"/>
            </p:cNvSpPr>
            <p:nvPr/>
          </p:nvSpPr>
          <p:spPr bwMode="auto">
            <a:xfrm>
              <a:off x="-54048" y="0"/>
              <a:ext cx="434071" cy="325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b="1">
                  <a:solidFill>
                    <a:srgbClr val="FFFFCC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400">
                  <a:solidFill>
                    <a:srgbClr val="0000FF"/>
                  </a:solidFill>
                </a:rPr>
                <a:t>BS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876550" y="1446213"/>
            <a:ext cx="3227388" cy="9382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FFFFC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Dr. Patrycja Krakowiak</a:t>
            </a:r>
          </a:p>
          <a:p>
            <a:pPr algn="ctr" eaLnBrk="1" hangingPunct="1">
              <a:buFontTx/>
              <a:buNone/>
            </a:pPr>
            <a:r>
              <a:rPr lang="en-US" alt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(Patricia)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650" y="40530"/>
            <a:ext cx="4417680" cy="1350997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STEPS</a:t>
            </a: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297256" y="1607687"/>
          <a:ext cx="8779185" cy="5142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3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78" t="30087" r="8961"/>
          <a:stretch>
            <a:fillRect/>
          </a:stretch>
        </p:blipFill>
        <p:spPr bwMode="auto">
          <a:xfrm>
            <a:off x="6864350" y="0"/>
            <a:ext cx="2297113" cy="14319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sz="6000" dirty="0" smtClean="0"/>
              <a:t>BRAINSTORMING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19238"/>
            <a:ext cx="8915400" cy="5338762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sz="3200" dirty="0" smtClean="0"/>
              <a:t>Brainstorm </a:t>
            </a:r>
          </a:p>
          <a:p>
            <a:pPr marL="0" indent="0">
              <a:buFontTx/>
              <a:buNone/>
              <a:defRPr/>
            </a:pPr>
            <a:r>
              <a:rPr lang="en-US" sz="2400" dirty="0"/>
              <a:t> </a:t>
            </a:r>
            <a:r>
              <a:rPr lang="en-US" sz="2400" dirty="0" smtClean="0"/>
              <a:t>(start with a few examples or topic areas, school database) </a:t>
            </a:r>
          </a:p>
          <a:p>
            <a:pPr lvl="1">
              <a:defRPr/>
            </a:pPr>
            <a:r>
              <a:rPr lang="en-US" sz="2800" dirty="0" smtClean="0"/>
              <a:t>PADLET</a:t>
            </a:r>
            <a:r>
              <a:rPr lang="en-US" sz="2800" dirty="0"/>
              <a:t>: </a:t>
            </a:r>
            <a:r>
              <a:rPr lang="en-US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hlinkClick r:id="rId2"/>
              </a:rPr>
              <a:t>https://padlet.com/krakowiakp/SRTDC2016</a:t>
            </a:r>
            <a:endParaRPr lang="en-US" dirty="0" smtClean="0">
              <a:ln w="19050">
                <a:solidFill>
                  <a:srgbClr val="87B3FF"/>
                </a:solidFill>
                <a:prstDash val="solid"/>
              </a:ln>
              <a:solidFill>
                <a:schemeClr val="accent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n-US" sz="3200" dirty="0"/>
              <a:t>Find out enough about a topic to evaluate it</a:t>
            </a:r>
          </a:p>
          <a:p>
            <a:pPr>
              <a:defRPr/>
            </a:pPr>
            <a:r>
              <a:rPr lang="en-US" sz="3200" dirty="0" smtClean="0"/>
              <a:t>Choose the MOST:</a:t>
            </a:r>
          </a:p>
          <a:p>
            <a:pPr marL="406400" lvl="1">
              <a:defRPr/>
            </a:pPr>
            <a:r>
              <a:rPr lang="en-US" sz="2800" dirty="0"/>
              <a:t>Exciting </a:t>
            </a:r>
          </a:p>
          <a:p>
            <a:pPr marL="406400" lvl="1">
              <a:defRPr/>
            </a:pPr>
            <a:r>
              <a:rPr lang="en-US" sz="2800" dirty="0" smtClean="0"/>
              <a:t>Feasible</a:t>
            </a:r>
          </a:p>
          <a:p>
            <a:pPr marL="406400" lvl="1">
              <a:defRPr/>
            </a:pPr>
            <a:r>
              <a:rPr lang="en-US" sz="2800" dirty="0" smtClean="0"/>
              <a:t>Novel</a:t>
            </a:r>
          </a:p>
          <a:p>
            <a:pPr marL="63500">
              <a:defRPr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613" y="1438275"/>
            <a:ext cx="5446712" cy="543401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Search for general information</a:t>
            </a:r>
          </a:p>
          <a:p>
            <a:pPr marL="460375" lvl="1">
              <a:defRPr/>
            </a:pPr>
            <a:r>
              <a:rPr lang="en-US" dirty="0" smtClean="0"/>
              <a:t>Importance</a:t>
            </a:r>
          </a:p>
          <a:p>
            <a:pPr marL="460375" lvl="1">
              <a:defRPr/>
            </a:pPr>
            <a:r>
              <a:rPr lang="en-US" dirty="0" smtClean="0"/>
              <a:t>Vocabulary</a:t>
            </a:r>
          </a:p>
          <a:p>
            <a:pPr marL="460375" lvl="1">
              <a:defRPr/>
            </a:pPr>
            <a:r>
              <a:rPr lang="en-US" dirty="0" smtClean="0"/>
              <a:t>Timeline</a:t>
            </a:r>
          </a:p>
          <a:p>
            <a:pPr>
              <a:defRPr/>
            </a:pPr>
            <a:r>
              <a:rPr lang="en-US" dirty="0"/>
              <a:t>Start </a:t>
            </a:r>
            <a:r>
              <a:rPr lang="en-US" dirty="0" smtClean="0"/>
              <a:t>Broadly to develop Working Knowledge</a:t>
            </a:r>
          </a:p>
          <a:p>
            <a:pPr marL="460375" lvl="1">
              <a:defRPr/>
            </a:pPr>
            <a:r>
              <a:rPr lang="en-US" dirty="0"/>
              <a:t>Yes, even </a:t>
            </a:r>
            <a:r>
              <a:rPr lang="en-US" dirty="0" smtClean="0"/>
              <a:t>Google </a:t>
            </a:r>
            <a:r>
              <a:rPr lang="en-US" dirty="0"/>
              <a:t>and W</a:t>
            </a:r>
            <a:r>
              <a:rPr lang="en-US" dirty="0" smtClean="0"/>
              <a:t>ikipedia </a:t>
            </a:r>
            <a:r>
              <a:rPr lang="en-US" dirty="0" smtClean="0"/>
              <a:t>are useful </a:t>
            </a:r>
            <a:r>
              <a:rPr lang="en-US" dirty="0" smtClean="0"/>
              <a:t>(NOT </a:t>
            </a:r>
            <a:r>
              <a:rPr lang="en-US" dirty="0" smtClean="0"/>
              <a:t>as references)</a:t>
            </a:r>
            <a:endParaRPr lang="is-IS" dirty="0" smtClean="0"/>
          </a:p>
          <a:p>
            <a:pPr marL="460375" lvl="1">
              <a:defRPr/>
            </a:pPr>
            <a:r>
              <a:rPr lang="is-IS" dirty="0" smtClean="0"/>
              <a:t>Scientific American</a:t>
            </a:r>
          </a:p>
          <a:p>
            <a:pPr marL="460375" lvl="1">
              <a:defRPr/>
            </a:pPr>
            <a:r>
              <a:rPr lang="is-IS" dirty="0" smtClean="0"/>
              <a:t>NIH and University websites</a:t>
            </a:r>
          </a:p>
          <a:p>
            <a:pPr marL="460375" lvl="1">
              <a:defRPr/>
            </a:pPr>
            <a:r>
              <a:rPr lang="en-US" dirty="0"/>
              <a:t>Start with reviews </a:t>
            </a:r>
            <a:r>
              <a:rPr lang="en-US" dirty="0" smtClean="0"/>
              <a:t>to build vocabulary and familiarity</a:t>
            </a:r>
            <a:endParaRPr lang="en-US" dirty="0"/>
          </a:p>
          <a:p>
            <a:pPr lvl="1"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72113" y="1411288"/>
            <a:ext cx="3671887" cy="5446712"/>
          </a:xfrm>
        </p:spPr>
        <p:txBody>
          <a:bodyPr/>
          <a:lstStyle/>
          <a:p>
            <a:pPr marL="230188" indent="-230188"/>
            <a:r>
              <a:rPr lang="en-US" altLang="en-US" smtClean="0"/>
              <a:t>Describe the topic in a single paragraph</a:t>
            </a:r>
          </a:p>
          <a:p>
            <a:pPr marL="230188" indent="-230188">
              <a:buFontTx/>
              <a:buNone/>
            </a:pPr>
            <a:endParaRPr lang="en-US" altLang="en-US" sz="1400" smtClean="0"/>
          </a:p>
          <a:p>
            <a:pPr marL="458788" lvl="1" indent="-280988">
              <a:spcBef>
                <a:spcPts val="1175"/>
              </a:spcBef>
            </a:pPr>
            <a:r>
              <a:rPr lang="en-US" altLang="en-US" smtClean="0">
                <a:solidFill>
                  <a:schemeClr val="bg1"/>
                </a:solidFill>
              </a:rPr>
              <a:t>How does your question fit into what is already known about the topic</a:t>
            </a:r>
          </a:p>
          <a:p>
            <a:pPr marL="458788" lvl="1" indent="-280988">
              <a:spcBef>
                <a:spcPts val="1175"/>
              </a:spcBef>
            </a:pPr>
            <a:r>
              <a:rPr lang="en-US" altLang="en-US" smtClean="0">
                <a:solidFill>
                  <a:schemeClr val="bg1"/>
                </a:solidFill>
              </a:rPr>
              <a:t>What is not known yet, define your “problem/question”</a:t>
            </a:r>
          </a:p>
          <a:p>
            <a:pPr marL="458788" lvl="1" indent="-280988">
              <a:spcBef>
                <a:spcPts val="1175"/>
              </a:spcBef>
            </a:pPr>
            <a:r>
              <a:rPr lang="en-US" altLang="en-US" smtClean="0">
                <a:solidFill>
                  <a:schemeClr val="bg1"/>
                </a:solidFill>
              </a:rPr>
              <a:t>Why is this project worthwhile: </a:t>
            </a:r>
          </a:p>
          <a:p>
            <a:pPr marL="458788" lvl="1" indent="-280988">
              <a:spcBef>
                <a:spcPts val="1175"/>
              </a:spcBef>
              <a:buFontTx/>
              <a:buNone/>
            </a:pPr>
            <a:r>
              <a:rPr lang="en-US" altLang="en-US" smtClean="0">
                <a:solidFill>
                  <a:schemeClr val="bg1"/>
                </a:solidFill>
              </a:rPr>
              <a:t>   </a:t>
            </a:r>
            <a:r>
              <a:rPr lang="en-US" altLang="en-US" smtClean="0">
                <a:solidFill>
                  <a:srgbClr val="FFB8E3"/>
                </a:solidFill>
              </a:rPr>
              <a:t>SO WHAT?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SEARCHING</a:t>
            </a:r>
            <a:endParaRPr 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405438" y="1370013"/>
            <a:ext cx="3738562" cy="4840287"/>
          </a:xfrm>
        </p:spPr>
        <p:txBody>
          <a:bodyPr/>
          <a:lstStyle/>
          <a:p>
            <a:r>
              <a:rPr lang="en-US" altLang="en-US" dirty="0" smtClean="0"/>
              <a:t>Narrow or broaden search using </a:t>
            </a:r>
          </a:p>
          <a:p>
            <a:pPr lvl="1"/>
            <a:r>
              <a:rPr lang="en-US" altLang="en-US" dirty="0" smtClean="0"/>
              <a:t>Boolean Operators: </a:t>
            </a:r>
          </a:p>
          <a:p>
            <a:pPr lvl="2"/>
            <a:r>
              <a:rPr lang="en-US" altLang="en-US" dirty="0" smtClean="0"/>
              <a:t>and, not, or</a:t>
            </a:r>
          </a:p>
          <a:p>
            <a:pPr lvl="1"/>
            <a:r>
              <a:rPr lang="en-US" altLang="en-US" dirty="0" smtClean="0"/>
              <a:t>Specific Phrasing:</a:t>
            </a:r>
          </a:p>
          <a:p>
            <a:pPr lvl="2"/>
            <a:r>
              <a:rPr lang="en-US" altLang="en-US" dirty="0" smtClean="0"/>
              <a:t>“order matters” vs. order matters</a:t>
            </a:r>
          </a:p>
          <a:p>
            <a:pPr lvl="1"/>
            <a:r>
              <a:rPr lang="en-US" altLang="en-US" dirty="0" smtClean="0"/>
              <a:t>Grouping:</a:t>
            </a:r>
          </a:p>
          <a:p>
            <a:pPr lvl="2"/>
            <a:r>
              <a:rPr lang="en-US" altLang="en-US" dirty="0" smtClean="0"/>
              <a:t>(human and </a:t>
            </a:r>
            <a:r>
              <a:rPr lang="en-US" altLang="en-US" i="1" dirty="0"/>
              <a:t>H</a:t>
            </a:r>
            <a:r>
              <a:rPr lang="en-US" altLang="en-US" i="1" dirty="0" smtClean="0"/>
              <a:t>omo</a:t>
            </a:r>
            <a:r>
              <a:rPr lang="en-US" altLang="en-US" dirty="0" smtClean="0"/>
              <a:t> </a:t>
            </a:r>
            <a:r>
              <a:rPr lang="en-US" altLang="en-US" i="1" dirty="0" smtClean="0"/>
              <a:t>sapiens</a:t>
            </a:r>
            <a:r>
              <a:rPr lang="en-US" altLang="en-US" dirty="0" smtClean="0"/>
              <a:t>) not (mouse or </a:t>
            </a:r>
            <a:r>
              <a:rPr lang="en-US" altLang="en-US" i="1" dirty="0"/>
              <a:t>M</a:t>
            </a:r>
            <a:r>
              <a:rPr lang="en-US" altLang="en-US" i="1" dirty="0" smtClean="0"/>
              <a:t>us</a:t>
            </a:r>
            <a:r>
              <a:rPr lang="en-US" altLang="en-US" dirty="0" smtClean="0"/>
              <a:t> </a:t>
            </a:r>
            <a:r>
              <a:rPr lang="en-US" altLang="en-US" i="1" dirty="0" err="1" smtClean="0"/>
              <a:t>musculus</a:t>
            </a:r>
            <a:r>
              <a:rPr lang="en-US" altLang="en-US" dirty="0" smtClean="0"/>
              <a:t>)</a:t>
            </a:r>
          </a:p>
          <a:p>
            <a:pPr lvl="1"/>
            <a:r>
              <a:rPr lang="en-US" altLang="en-US" dirty="0" smtClean="0"/>
              <a:t>Truncation:</a:t>
            </a:r>
          </a:p>
          <a:p>
            <a:pPr lvl="2"/>
            <a:r>
              <a:rPr lang="en-US" altLang="en-US" dirty="0" smtClean="0"/>
              <a:t>genetic* = genetic, genetics, genetically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63525" y="1419225"/>
            <a:ext cx="5353504" cy="5411788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/>
              <a:t>I</a:t>
            </a:r>
            <a:r>
              <a:rPr lang="en-US" dirty="0" smtClean="0"/>
              <a:t>dentify NOUNS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/>
              <a:t>Select </a:t>
            </a:r>
            <a:r>
              <a:rPr lang="en-US" dirty="0" smtClean="0"/>
              <a:t>Keywords (at least 4)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/>
              <a:t>Find synonyms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/>
              <a:t>Consider broader terms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/>
              <a:t>Use related terms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/>
              <a:t>Full-text vs. Keyword searching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/>
              <a:t>Start with at least 50 possible references </a:t>
            </a:r>
            <a:r>
              <a:rPr lang="en-US" sz="2400" dirty="0" smtClean="0"/>
              <a:t>(reviews)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/>
              <a:t>Identify ~ 10 peer reviewed journal articles to read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 smtClean="0"/>
              <a:t>Additional may be needed </a:t>
            </a:r>
            <a:r>
              <a:rPr lang="en-US" sz="2400" dirty="0" smtClean="0"/>
              <a:t>(reference sections of other papers)</a:t>
            </a:r>
            <a:endParaRPr lang="en-US" sz="2400" dirty="0"/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endParaRPr lang="en-US" dirty="0"/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351088" y="67550"/>
            <a:ext cx="6792912" cy="1443038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70000"/>
              </a:lnSpc>
              <a:defRPr/>
            </a:pPr>
            <a:r>
              <a:rPr lang="en-US" dirty="0" smtClean="0"/>
              <a:t>USING DATABASES</a:t>
            </a:r>
            <a:endParaRPr 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62145" y="1370530"/>
            <a:ext cx="4512881" cy="4840288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DIG IN:</a:t>
            </a:r>
          </a:p>
          <a:p>
            <a:pPr marL="460375" lvl="1">
              <a:defRPr/>
            </a:pPr>
            <a:r>
              <a:rPr lang="en-US" dirty="0" smtClean="0"/>
              <a:t>Books: </a:t>
            </a:r>
          </a:p>
          <a:p>
            <a:pPr marL="566738" lvl="2" indent="-158750">
              <a:defRPr/>
            </a:pPr>
            <a:r>
              <a:rPr lang="en-US" dirty="0" smtClean="0"/>
              <a:t>Your library</a:t>
            </a:r>
          </a:p>
          <a:p>
            <a:pPr marL="566738" lvl="2" indent="-158750">
              <a:defRPr/>
            </a:pPr>
            <a:r>
              <a:rPr lang="en-US" dirty="0" smtClean="0"/>
              <a:t>Google Books</a:t>
            </a:r>
          </a:p>
          <a:p>
            <a:pPr marL="566738" lvl="2" indent="-158750">
              <a:defRPr/>
            </a:pPr>
            <a:r>
              <a:rPr lang="en-US" dirty="0" err="1" smtClean="0"/>
              <a:t>WorldCat</a:t>
            </a:r>
            <a:endParaRPr lang="en-US" dirty="0" smtClean="0"/>
          </a:p>
          <a:p>
            <a:pPr marL="566738" lvl="2" indent="-158750">
              <a:defRPr/>
            </a:pPr>
            <a:r>
              <a:rPr lang="en-US" dirty="0" smtClean="0"/>
              <a:t>Interlibrary </a:t>
            </a:r>
            <a:r>
              <a:rPr lang="en-US" dirty="0" smtClean="0"/>
              <a:t>Loan</a:t>
            </a:r>
          </a:p>
          <a:p>
            <a:pPr marL="460375" lvl="1">
              <a:defRPr/>
            </a:pPr>
            <a:r>
              <a:rPr lang="en-US" dirty="0" smtClean="0"/>
              <a:t>Articles from peer-reviewed journals:</a:t>
            </a:r>
          </a:p>
          <a:p>
            <a:pPr marL="569913" lvl="2">
              <a:defRPr/>
            </a:pPr>
            <a:r>
              <a:rPr lang="en-US" dirty="0" smtClean="0"/>
              <a:t>Types: full-text, abstracts, free</a:t>
            </a:r>
          </a:p>
          <a:p>
            <a:pPr marL="569913" lvl="2">
              <a:defRPr/>
            </a:pPr>
            <a:r>
              <a:rPr lang="en-US" dirty="0" smtClean="0"/>
              <a:t>Google Scholar (broad)</a:t>
            </a:r>
          </a:p>
          <a:p>
            <a:pPr marL="569913" lvl="2">
              <a:defRPr/>
            </a:pPr>
            <a:r>
              <a:rPr lang="en-US" dirty="0"/>
              <a:t>Patents: </a:t>
            </a:r>
            <a:r>
              <a:rPr lang="en-US" dirty="0" err="1" smtClean="0"/>
              <a:t>Espacenet</a:t>
            </a:r>
            <a:r>
              <a:rPr lang="en-US" dirty="0" smtClean="0"/>
              <a:t>, Google Patents, USPTO (specificity, novelty)</a:t>
            </a:r>
          </a:p>
          <a:p>
            <a:pPr marL="569913" lvl="2">
              <a:defRPr/>
            </a:pPr>
            <a:r>
              <a:rPr lang="en-US" dirty="0" smtClean="0"/>
              <a:t>PubMed: (specific) </a:t>
            </a:r>
            <a:r>
              <a:rPr lang="en-US" sz="1400" dirty="0" smtClean="0">
                <a:ln>
                  <a:solidFill>
                    <a:srgbClr val="CCFFCC"/>
                  </a:solidFill>
                </a:ln>
                <a:solidFill>
                  <a:srgbClr val="FFFF99"/>
                </a:solidFill>
                <a:hlinkClick r:id="rId3"/>
              </a:rPr>
              <a:t>http://www.ncbi.nlm.nih.gov/pubmed</a:t>
            </a:r>
            <a:r>
              <a:rPr lang="en-US" sz="1400" dirty="0" smtClean="0">
                <a:ln>
                  <a:solidFill>
                    <a:srgbClr val="CCFFCC"/>
                  </a:solidFill>
                </a:ln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67238" y="1411288"/>
            <a:ext cx="4591050" cy="5446712"/>
          </a:xfrm>
        </p:spPr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en-US" dirty="0" smtClean="0"/>
              <a:t>PubMed (narrow to ~200)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Use various search </a:t>
            </a:r>
            <a:r>
              <a:rPr lang="en-US" u="sng" dirty="0" smtClean="0"/>
              <a:t>terms</a:t>
            </a:r>
            <a:r>
              <a:rPr lang="en-US" dirty="0" smtClean="0"/>
              <a:t> AND </a:t>
            </a:r>
            <a:r>
              <a:rPr lang="en-US" dirty="0"/>
              <a:t>B</a:t>
            </a:r>
            <a:r>
              <a:rPr lang="en-US" dirty="0" smtClean="0"/>
              <a:t>oolean operators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Use </a:t>
            </a:r>
            <a:r>
              <a:rPr lang="en-US" u="sng" dirty="0" smtClean="0"/>
              <a:t>filters</a:t>
            </a:r>
          </a:p>
          <a:p>
            <a:pPr marL="512763" lvl="2" indent="-176213">
              <a:lnSpc>
                <a:spcPct val="110000"/>
              </a:lnSpc>
              <a:defRPr/>
            </a:pPr>
            <a:r>
              <a:rPr lang="en-US" dirty="0" smtClean="0"/>
              <a:t>Review</a:t>
            </a:r>
          </a:p>
          <a:p>
            <a:pPr marL="512763" lvl="2" indent="-176213">
              <a:lnSpc>
                <a:spcPct val="110000"/>
              </a:lnSpc>
              <a:defRPr/>
            </a:pPr>
            <a:r>
              <a:rPr lang="en-US" dirty="0" smtClean="0"/>
              <a:t>Free Full text (not always useful)</a:t>
            </a:r>
            <a:endParaRPr lang="en-US" dirty="0"/>
          </a:p>
          <a:p>
            <a:pPr marL="512763" lvl="2" indent="-176213">
              <a:lnSpc>
                <a:spcPct val="110000"/>
              </a:lnSpc>
              <a:defRPr/>
            </a:pPr>
            <a:r>
              <a:rPr lang="en-US" dirty="0" smtClean="0"/>
              <a:t>Dates (maybe 10 years)</a:t>
            </a:r>
          </a:p>
          <a:p>
            <a:pPr marL="512763" lvl="2" indent="-176213">
              <a:lnSpc>
                <a:spcPct val="110000"/>
              </a:lnSpc>
              <a:defRPr/>
            </a:pPr>
            <a:r>
              <a:rPr lang="en-US" dirty="0" smtClean="0"/>
              <a:t>Languages (maybe English)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Find promising title/abstract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Copy URL + open in new tab</a:t>
            </a:r>
          </a:p>
          <a:p>
            <a:pPr marL="338138" lvl="1" indent="-230188">
              <a:lnSpc>
                <a:spcPct val="110000"/>
              </a:lnSpc>
              <a:defRPr/>
            </a:pPr>
            <a:r>
              <a:rPr lang="en-US" dirty="0" smtClean="0"/>
              <a:t>Click on similar articles (reviews) on right</a:t>
            </a:r>
          </a:p>
          <a:p>
            <a:pPr lvl="1">
              <a:lnSpc>
                <a:spcPct val="110000"/>
              </a:lnSpc>
              <a:defRPr/>
            </a:pPr>
            <a:endParaRPr lang="en-US" dirty="0"/>
          </a:p>
          <a:p>
            <a:pPr lvl="1">
              <a:lnSpc>
                <a:spcPct val="110000"/>
              </a:lnSpc>
              <a:defRPr/>
            </a:pPr>
            <a:endParaRPr lang="en-US" dirty="0"/>
          </a:p>
          <a:p>
            <a:pPr>
              <a:lnSpc>
                <a:spcPct val="110000"/>
              </a:lnSpc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Monotype Corsiva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blurRad="63500" dist="35921" dir="2700000" algn="ctr" rotWithShape="0">
            <a:schemeClr val="tx2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1" i="0" u="none" strike="noStrike" cap="none" normalizeH="0" baseline="0">
            <a:ln>
              <a:noFill/>
            </a:ln>
            <a:solidFill>
              <a:srgbClr val="FFFFCC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blurRad="63500" dist="35921" dir="2700000" algn="ctr" rotWithShape="0">
            <a:schemeClr val="tx2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800" b="1" i="0" u="none" strike="noStrike" cap="none" normalizeH="0" baseline="0">
            <a:ln>
              <a:noFill/>
            </a:ln>
            <a:solidFill>
              <a:srgbClr val="FFFFCC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43093</TotalTime>
  <Words>1081</Words>
  <Application>Microsoft Office PowerPoint</Application>
  <PresentationFormat>On-screen Show (4:3)</PresentationFormat>
  <Paragraphs>229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ＭＳ Ｐゴシック</vt:lpstr>
      <vt:lpstr>Tekton Pro</vt:lpstr>
      <vt:lpstr>Default Design</vt:lpstr>
      <vt:lpstr>PowerPoint Presentation</vt:lpstr>
      <vt:lpstr>SUMMARY</vt:lpstr>
      <vt:lpstr>Our Journeys</vt:lpstr>
      <vt:lpstr>Our Journeys</vt:lpstr>
      <vt:lpstr>STEPS</vt:lpstr>
      <vt:lpstr>BRAINSTORMING</vt:lpstr>
      <vt:lpstr>LEARNING</vt:lpstr>
      <vt:lpstr>SEARCHING</vt:lpstr>
      <vt:lpstr>USING DATABASES</vt:lpstr>
      <vt:lpstr>USING DATABASES</vt:lpstr>
      <vt:lpstr>FORMATS</vt:lpstr>
      <vt:lpstr>OUTLINE</vt:lpstr>
      <vt:lpstr>COMMON ERRORS</vt:lpstr>
      <vt:lpstr>TIPS</vt:lpstr>
      <vt:lpstr>Comments and other IDEAS</vt:lpstr>
      <vt:lpstr>CONCLUSION</vt:lpstr>
    </vt:vector>
  </TitlesOfParts>
  <Company>UAMS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Genomics Consortium at UAMS</dc:title>
  <dc:creator>krakowiakpatrycja</dc:creator>
  <cp:lastModifiedBy>Christina O'Malley</cp:lastModifiedBy>
  <cp:revision>569</cp:revision>
  <dcterms:created xsi:type="dcterms:W3CDTF">2005-03-10T15:18:52Z</dcterms:created>
  <dcterms:modified xsi:type="dcterms:W3CDTF">2016-09-28T18:54:30Z</dcterms:modified>
</cp:coreProperties>
</file>